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8"/>
  </p:notesMasterIdLst>
  <p:handoutMasterIdLst>
    <p:handoutMasterId r:id="rId59"/>
  </p:handoutMasterIdLst>
  <p:sldIdLst>
    <p:sldId id="256" r:id="rId5"/>
    <p:sldId id="277" r:id="rId6"/>
    <p:sldId id="264" r:id="rId7"/>
    <p:sldId id="268" r:id="rId8"/>
    <p:sldId id="279" r:id="rId9"/>
    <p:sldId id="290" r:id="rId10"/>
    <p:sldId id="286" r:id="rId11"/>
    <p:sldId id="297" r:id="rId12"/>
    <p:sldId id="262" r:id="rId13"/>
    <p:sldId id="291" r:id="rId14"/>
    <p:sldId id="308" r:id="rId15"/>
    <p:sldId id="307" r:id="rId16"/>
    <p:sldId id="310" r:id="rId17"/>
    <p:sldId id="311" r:id="rId18"/>
    <p:sldId id="312" r:id="rId19"/>
    <p:sldId id="314" r:id="rId20"/>
    <p:sldId id="316" r:id="rId21"/>
    <p:sldId id="318" r:id="rId22"/>
    <p:sldId id="320" r:id="rId23"/>
    <p:sldId id="321" r:id="rId24"/>
    <p:sldId id="322" r:id="rId25"/>
    <p:sldId id="327" r:id="rId26"/>
    <p:sldId id="315" r:id="rId27"/>
    <p:sldId id="323" r:id="rId28"/>
    <p:sldId id="324" r:id="rId29"/>
    <p:sldId id="326" r:id="rId30"/>
    <p:sldId id="305" r:id="rId31"/>
    <p:sldId id="292" r:id="rId32"/>
    <p:sldId id="309" r:id="rId33"/>
    <p:sldId id="319" r:id="rId34"/>
    <p:sldId id="325" r:id="rId35"/>
    <p:sldId id="339" r:id="rId36"/>
    <p:sldId id="334" r:id="rId37"/>
    <p:sldId id="317" r:id="rId38"/>
    <p:sldId id="313" r:id="rId39"/>
    <p:sldId id="304" r:id="rId40"/>
    <p:sldId id="303" r:id="rId41"/>
    <p:sldId id="298" r:id="rId42"/>
    <p:sldId id="299" r:id="rId43"/>
    <p:sldId id="300" r:id="rId44"/>
    <p:sldId id="301" r:id="rId45"/>
    <p:sldId id="335" r:id="rId46"/>
    <p:sldId id="336" r:id="rId47"/>
    <p:sldId id="337" r:id="rId48"/>
    <p:sldId id="338" r:id="rId49"/>
    <p:sldId id="302" r:id="rId50"/>
    <p:sldId id="328" r:id="rId51"/>
    <p:sldId id="329" r:id="rId52"/>
    <p:sldId id="330" r:id="rId53"/>
    <p:sldId id="331" r:id="rId54"/>
    <p:sldId id="332" r:id="rId55"/>
    <p:sldId id="333" r:id="rId56"/>
    <p:sldId id="29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E392B9-34C9-0B79-199D-FF44BDE006E6}" v="51" dt="2024-12-04T21:05:52.649"/>
    <p1510:client id="{22EFEBBC-3BF6-85A3-A6CD-AE80EA0A7244}" v="3" dt="2024-12-04T00:50:42.310"/>
    <p1510:client id="{56B44677-4F62-3E41-2B35-C96E7878B18F}" v="509" dt="2024-12-04T18:43:15.336"/>
    <p1510:client id="{5A39A25A-84ED-EC09-9A6D-D5B9061B381A}" v="53" dt="2024-12-04T00:55:31.016"/>
    <p1510:client id="{7A843727-0EA9-4F95-B4CB-C28F923BC0AE}" v="2024" dt="2024-12-04T19:29:15.604"/>
    <p1510:client id="{7FC977D1-28A9-5F02-BA91-A32A1589603E}" v="641" dt="2024-12-04T03:35:42.743"/>
    <p1510:client id="{8AF85006-98AD-0663-F4F4-28E36EAE7D5F}" v="5145" dt="2024-12-04T19:29:53.038"/>
    <p1510:client id="{952E77B2-EC02-4C70-F4F8-BD10D0DE2B6E}" v="124" dt="2024-12-04T20:19:29.129"/>
    <p1510:client id="{A7DE3CE1-5ECB-27F9-BB40-500DD8979E6E}" v="1764" dt="2024-12-04T18:06:17.615"/>
    <p1510:client id="{BDF3257A-CC63-D372-EA21-2829073126BC}" v="82" dt="2024-12-04T00:39:15.802"/>
    <p1510:client id="{C84018B3-C5F5-AEF5-4B45-5E356E4307D2}" v="844" dt="2024-12-04T17:00:47.032"/>
    <p1510:client id="{C96122B1-34DA-23F3-E809-352CC5EC6524}" v="30" dt="2024-12-04T00:49:42.020"/>
    <p1510:client id="{E537D9C3-1A9B-0121-0F4F-EC191CFF3461}" v="85" dt="2024-12-04T21:09:42.743"/>
    <p1510:client id="{EB8FC22B-C17C-83E9-B9D1-032A0B4644D6}" v="292" dt="2024-12-04T00:45:26.369"/>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792"/>
        <p:guide pos="3144"/>
        <p:guide orient="horz" pos="96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microsoft.com/office/2018/10/relationships/authors" Target="authors.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12/6/2024</a:t>
            </a:fld>
            <a:endParaRPr lang="en-US"/>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a:p>
        </p:txBody>
      </p:sp>
    </p:spTree>
    <p:extLst>
      <p:ext uri="{BB962C8B-B14F-4D97-AF65-F5344CB8AC3E}">
        <p14:creationId xmlns:p14="http://schemas.microsoft.com/office/powerpoint/2010/main" val="1101034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a:p>
        </p:txBody>
      </p:sp>
    </p:spTree>
    <p:extLst>
      <p:ext uri="{BB962C8B-B14F-4D97-AF65-F5344CB8AC3E}">
        <p14:creationId xmlns:p14="http://schemas.microsoft.com/office/powerpoint/2010/main" val="3430436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a:p>
        </p:txBody>
      </p:sp>
    </p:spTree>
    <p:extLst>
      <p:ext uri="{BB962C8B-B14F-4D97-AF65-F5344CB8AC3E}">
        <p14:creationId xmlns:p14="http://schemas.microsoft.com/office/powerpoint/2010/main" val="3083772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a:p>
        </p:txBody>
      </p:sp>
    </p:spTree>
    <p:extLst>
      <p:ext uri="{BB962C8B-B14F-4D97-AF65-F5344CB8AC3E}">
        <p14:creationId xmlns:p14="http://schemas.microsoft.com/office/powerpoint/2010/main" val="3529117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a:p>
        </p:txBody>
      </p:sp>
    </p:spTree>
    <p:extLst>
      <p:ext uri="{BB962C8B-B14F-4D97-AF65-F5344CB8AC3E}">
        <p14:creationId xmlns:p14="http://schemas.microsoft.com/office/powerpoint/2010/main" val="1979481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15</a:t>
            </a:fld>
            <a:endParaRPr lang="en-US"/>
          </a:p>
        </p:txBody>
      </p:sp>
    </p:spTree>
    <p:extLst>
      <p:ext uri="{BB962C8B-B14F-4D97-AF65-F5344CB8AC3E}">
        <p14:creationId xmlns:p14="http://schemas.microsoft.com/office/powerpoint/2010/main" val="2569286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16</a:t>
            </a:fld>
            <a:endParaRPr lang="en-US"/>
          </a:p>
        </p:txBody>
      </p:sp>
    </p:spTree>
    <p:extLst>
      <p:ext uri="{BB962C8B-B14F-4D97-AF65-F5344CB8AC3E}">
        <p14:creationId xmlns:p14="http://schemas.microsoft.com/office/powerpoint/2010/main" val="403636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17</a:t>
            </a:fld>
            <a:endParaRPr lang="en-US"/>
          </a:p>
        </p:txBody>
      </p:sp>
    </p:spTree>
    <p:extLst>
      <p:ext uri="{BB962C8B-B14F-4D97-AF65-F5344CB8AC3E}">
        <p14:creationId xmlns:p14="http://schemas.microsoft.com/office/powerpoint/2010/main" val="3034846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18</a:t>
            </a:fld>
            <a:endParaRPr lang="en-US"/>
          </a:p>
        </p:txBody>
      </p:sp>
    </p:spTree>
    <p:extLst>
      <p:ext uri="{BB962C8B-B14F-4D97-AF65-F5344CB8AC3E}">
        <p14:creationId xmlns:p14="http://schemas.microsoft.com/office/powerpoint/2010/main" val="1094038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19</a:t>
            </a:fld>
            <a:endParaRPr lang="en-US"/>
          </a:p>
        </p:txBody>
      </p:sp>
    </p:spTree>
    <p:extLst>
      <p:ext uri="{BB962C8B-B14F-4D97-AF65-F5344CB8AC3E}">
        <p14:creationId xmlns:p14="http://schemas.microsoft.com/office/powerpoint/2010/main" val="2053906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a:p>
        </p:txBody>
      </p:sp>
    </p:spTree>
    <p:extLst>
      <p:ext uri="{BB962C8B-B14F-4D97-AF65-F5344CB8AC3E}">
        <p14:creationId xmlns:p14="http://schemas.microsoft.com/office/powerpoint/2010/main" val="3217716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20</a:t>
            </a:fld>
            <a:endParaRPr lang="en-US"/>
          </a:p>
        </p:txBody>
      </p:sp>
    </p:spTree>
    <p:extLst>
      <p:ext uri="{BB962C8B-B14F-4D97-AF65-F5344CB8AC3E}">
        <p14:creationId xmlns:p14="http://schemas.microsoft.com/office/powerpoint/2010/main" val="430082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21</a:t>
            </a:fld>
            <a:endParaRPr lang="en-US"/>
          </a:p>
        </p:txBody>
      </p:sp>
    </p:spTree>
    <p:extLst>
      <p:ext uri="{BB962C8B-B14F-4D97-AF65-F5344CB8AC3E}">
        <p14:creationId xmlns:p14="http://schemas.microsoft.com/office/powerpoint/2010/main" val="2122059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22</a:t>
            </a:fld>
            <a:endParaRPr lang="en-US"/>
          </a:p>
        </p:txBody>
      </p:sp>
    </p:spTree>
    <p:extLst>
      <p:ext uri="{BB962C8B-B14F-4D97-AF65-F5344CB8AC3E}">
        <p14:creationId xmlns:p14="http://schemas.microsoft.com/office/powerpoint/2010/main" val="1087772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23</a:t>
            </a:fld>
            <a:endParaRPr lang="en-US"/>
          </a:p>
        </p:txBody>
      </p:sp>
    </p:spTree>
    <p:extLst>
      <p:ext uri="{BB962C8B-B14F-4D97-AF65-F5344CB8AC3E}">
        <p14:creationId xmlns:p14="http://schemas.microsoft.com/office/powerpoint/2010/main" val="884436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24</a:t>
            </a:fld>
            <a:endParaRPr lang="en-US"/>
          </a:p>
        </p:txBody>
      </p:sp>
    </p:spTree>
    <p:extLst>
      <p:ext uri="{BB962C8B-B14F-4D97-AF65-F5344CB8AC3E}">
        <p14:creationId xmlns:p14="http://schemas.microsoft.com/office/powerpoint/2010/main" val="3313066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25</a:t>
            </a:fld>
            <a:endParaRPr lang="en-US"/>
          </a:p>
        </p:txBody>
      </p:sp>
    </p:spTree>
    <p:extLst>
      <p:ext uri="{BB962C8B-B14F-4D97-AF65-F5344CB8AC3E}">
        <p14:creationId xmlns:p14="http://schemas.microsoft.com/office/powerpoint/2010/main" val="19871125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26</a:t>
            </a:fld>
            <a:endParaRPr lang="en-US"/>
          </a:p>
        </p:txBody>
      </p:sp>
    </p:spTree>
    <p:extLst>
      <p:ext uri="{BB962C8B-B14F-4D97-AF65-F5344CB8AC3E}">
        <p14:creationId xmlns:p14="http://schemas.microsoft.com/office/powerpoint/2010/main" val="13848452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27</a:t>
            </a:fld>
            <a:endParaRPr lang="en-US"/>
          </a:p>
        </p:txBody>
      </p:sp>
    </p:spTree>
    <p:extLst>
      <p:ext uri="{BB962C8B-B14F-4D97-AF65-F5344CB8AC3E}">
        <p14:creationId xmlns:p14="http://schemas.microsoft.com/office/powerpoint/2010/main" val="39401133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28</a:t>
            </a:fld>
            <a:endParaRPr lang="en-US"/>
          </a:p>
        </p:txBody>
      </p:sp>
    </p:spTree>
    <p:extLst>
      <p:ext uri="{BB962C8B-B14F-4D97-AF65-F5344CB8AC3E}">
        <p14:creationId xmlns:p14="http://schemas.microsoft.com/office/powerpoint/2010/main" val="23710324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29</a:t>
            </a:fld>
            <a:endParaRPr lang="en-US"/>
          </a:p>
        </p:txBody>
      </p:sp>
    </p:spTree>
    <p:extLst>
      <p:ext uri="{BB962C8B-B14F-4D97-AF65-F5344CB8AC3E}">
        <p14:creationId xmlns:p14="http://schemas.microsoft.com/office/powerpoint/2010/main" val="569505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a:p>
        </p:txBody>
      </p:sp>
    </p:spTree>
    <p:extLst>
      <p:ext uri="{BB962C8B-B14F-4D97-AF65-F5344CB8AC3E}">
        <p14:creationId xmlns:p14="http://schemas.microsoft.com/office/powerpoint/2010/main" val="2769560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30</a:t>
            </a:fld>
            <a:endParaRPr lang="en-US"/>
          </a:p>
        </p:txBody>
      </p:sp>
    </p:spTree>
    <p:extLst>
      <p:ext uri="{BB962C8B-B14F-4D97-AF65-F5344CB8AC3E}">
        <p14:creationId xmlns:p14="http://schemas.microsoft.com/office/powerpoint/2010/main" val="2968261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31</a:t>
            </a:fld>
            <a:endParaRPr lang="en-US"/>
          </a:p>
        </p:txBody>
      </p:sp>
    </p:spTree>
    <p:extLst>
      <p:ext uri="{BB962C8B-B14F-4D97-AF65-F5344CB8AC3E}">
        <p14:creationId xmlns:p14="http://schemas.microsoft.com/office/powerpoint/2010/main" val="1992057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32</a:t>
            </a:fld>
            <a:endParaRPr lang="en-US"/>
          </a:p>
        </p:txBody>
      </p:sp>
    </p:spTree>
    <p:extLst>
      <p:ext uri="{BB962C8B-B14F-4D97-AF65-F5344CB8AC3E}">
        <p14:creationId xmlns:p14="http://schemas.microsoft.com/office/powerpoint/2010/main" val="8511760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33</a:t>
            </a:fld>
            <a:endParaRPr lang="en-US"/>
          </a:p>
        </p:txBody>
      </p:sp>
    </p:spTree>
    <p:extLst>
      <p:ext uri="{BB962C8B-B14F-4D97-AF65-F5344CB8AC3E}">
        <p14:creationId xmlns:p14="http://schemas.microsoft.com/office/powerpoint/2010/main" val="18351201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34</a:t>
            </a:fld>
            <a:endParaRPr lang="en-US"/>
          </a:p>
        </p:txBody>
      </p:sp>
    </p:spTree>
    <p:extLst>
      <p:ext uri="{BB962C8B-B14F-4D97-AF65-F5344CB8AC3E}">
        <p14:creationId xmlns:p14="http://schemas.microsoft.com/office/powerpoint/2010/main" val="20983044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36</a:t>
            </a:fld>
            <a:endParaRPr lang="en-US"/>
          </a:p>
        </p:txBody>
      </p:sp>
    </p:spTree>
    <p:extLst>
      <p:ext uri="{BB962C8B-B14F-4D97-AF65-F5344CB8AC3E}">
        <p14:creationId xmlns:p14="http://schemas.microsoft.com/office/powerpoint/2010/main" val="3266636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37</a:t>
            </a:fld>
            <a:endParaRPr lang="en-US"/>
          </a:p>
        </p:txBody>
      </p:sp>
    </p:spTree>
    <p:extLst>
      <p:ext uri="{BB962C8B-B14F-4D97-AF65-F5344CB8AC3E}">
        <p14:creationId xmlns:p14="http://schemas.microsoft.com/office/powerpoint/2010/main" val="37872797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38</a:t>
            </a:fld>
            <a:endParaRPr lang="en-US"/>
          </a:p>
        </p:txBody>
      </p:sp>
    </p:spTree>
    <p:extLst>
      <p:ext uri="{BB962C8B-B14F-4D97-AF65-F5344CB8AC3E}">
        <p14:creationId xmlns:p14="http://schemas.microsoft.com/office/powerpoint/2010/main" val="8086379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39</a:t>
            </a:fld>
            <a:endParaRPr lang="en-US"/>
          </a:p>
        </p:txBody>
      </p:sp>
    </p:spTree>
    <p:extLst>
      <p:ext uri="{BB962C8B-B14F-4D97-AF65-F5344CB8AC3E}">
        <p14:creationId xmlns:p14="http://schemas.microsoft.com/office/powerpoint/2010/main" val="495857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40</a:t>
            </a:fld>
            <a:endParaRPr lang="en-US"/>
          </a:p>
        </p:txBody>
      </p:sp>
    </p:spTree>
    <p:extLst>
      <p:ext uri="{BB962C8B-B14F-4D97-AF65-F5344CB8AC3E}">
        <p14:creationId xmlns:p14="http://schemas.microsoft.com/office/powerpoint/2010/main" val="951124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a:p>
        </p:txBody>
      </p:sp>
    </p:spTree>
    <p:extLst>
      <p:ext uri="{BB962C8B-B14F-4D97-AF65-F5344CB8AC3E}">
        <p14:creationId xmlns:p14="http://schemas.microsoft.com/office/powerpoint/2010/main" val="5102262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41</a:t>
            </a:fld>
            <a:endParaRPr lang="en-US"/>
          </a:p>
        </p:txBody>
      </p:sp>
    </p:spTree>
    <p:extLst>
      <p:ext uri="{BB962C8B-B14F-4D97-AF65-F5344CB8AC3E}">
        <p14:creationId xmlns:p14="http://schemas.microsoft.com/office/powerpoint/2010/main" val="23703213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BFD70-A644-8C01-560B-8C9A60BF66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3419FE-68CF-49FF-E9A3-948D8C89BB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94FAA0-E75C-78CE-C8AB-3EBD2375EE1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43BDABF-CDFA-312E-6740-B44145D8CB41}"/>
              </a:ext>
            </a:extLst>
          </p:cNvPr>
          <p:cNvSpPr>
            <a:spLocks noGrp="1"/>
          </p:cNvSpPr>
          <p:nvPr>
            <p:ph type="sldNum" sz="quarter" idx="5"/>
          </p:nvPr>
        </p:nvSpPr>
        <p:spPr/>
        <p:txBody>
          <a:bodyPr/>
          <a:lstStyle/>
          <a:p>
            <a:fld id="{10895658-EA1F-4910-80AB-4DA76E167475}" type="slidenum">
              <a:rPr lang="en-US" smtClean="0"/>
              <a:t>42</a:t>
            </a:fld>
            <a:endParaRPr lang="en-US"/>
          </a:p>
        </p:txBody>
      </p:sp>
    </p:spTree>
    <p:extLst>
      <p:ext uri="{BB962C8B-B14F-4D97-AF65-F5344CB8AC3E}">
        <p14:creationId xmlns:p14="http://schemas.microsoft.com/office/powerpoint/2010/main" val="37404702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3346C-2A74-782A-FAC7-CF0A5E372D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EBCD81-86B2-2B74-9962-5C15B528D5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CEA4EF-7F05-9924-C777-983D0BD2B9A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D8BDA5-64C3-FCD4-51A1-BE5CA52F692A}"/>
              </a:ext>
            </a:extLst>
          </p:cNvPr>
          <p:cNvSpPr>
            <a:spLocks noGrp="1"/>
          </p:cNvSpPr>
          <p:nvPr>
            <p:ph type="sldNum" sz="quarter" idx="5"/>
          </p:nvPr>
        </p:nvSpPr>
        <p:spPr/>
        <p:txBody>
          <a:bodyPr/>
          <a:lstStyle/>
          <a:p>
            <a:fld id="{10895658-EA1F-4910-80AB-4DA76E167475}" type="slidenum">
              <a:rPr lang="en-US" smtClean="0"/>
              <a:t>43</a:t>
            </a:fld>
            <a:endParaRPr lang="en-US"/>
          </a:p>
        </p:txBody>
      </p:sp>
    </p:spTree>
    <p:extLst>
      <p:ext uri="{BB962C8B-B14F-4D97-AF65-F5344CB8AC3E}">
        <p14:creationId xmlns:p14="http://schemas.microsoft.com/office/powerpoint/2010/main" val="42310089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A7445-1516-7005-940C-FEEF02B203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63D75E-2B0C-C344-B853-1A4DF13197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3ACA71-52FD-DA3B-272E-1BB2FF354B5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E5466AD-DD0F-D69A-D4A5-6CCE068CD21C}"/>
              </a:ext>
            </a:extLst>
          </p:cNvPr>
          <p:cNvSpPr>
            <a:spLocks noGrp="1"/>
          </p:cNvSpPr>
          <p:nvPr>
            <p:ph type="sldNum" sz="quarter" idx="5"/>
          </p:nvPr>
        </p:nvSpPr>
        <p:spPr/>
        <p:txBody>
          <a:bodyPr/>
          <a:lstStyle/>
          <a:p>
            <a:fld id="{10895658-EA1F-4910-80AB-4DA76E167475}" type="slidenum">
              <a:rPr lang="en-US" smtClean="0"/>
              <a:t>44</a:t>
            </a:fld>
            <a:endParaRPr lang="en-US"/>
          </a:p>
        </p:txBody>
      </p:sp>
    </p:spTree>
    <p:extLst>
      <p:ext uri="{BB962C8B-B14F-4D97-AF65-F5344CB8AC3E}">
        <p14:creationId xmlns:p14="http://schemas.microsoft.com/office/powerpoint/2010/main" val="3394765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63B92-DA30-4A25-9E27-5420A77305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D0FF92-BEA9-BFBD-A596-504567B9F0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E80C31-B6DF-E82A-8F5F-D5B3AD4F98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E9663E1-0C32-AD30-C7D9-F63894869345}"/>
              </a:ext>
            </a:extLst>
          </p:cNvPr>
          <p:cNvSpPr>
            <a:spLocks noGrp="1"/>
          </p:cNvSpPr>
          <p:nvPr>
            <p:ph type="sldNum" sz="quarter" idx="5"/>
          </p:nvPr>
        </p:nvSpPr>
        <p:spPr/>
        <p:txBody>
          <a:bodyPr/>
          <a:lstStyle/>
          <a:p>
            <a:fld id="{10895658-EA1F-4910-80AB-4DA76E167475}" type="slidenum">
              <a:rPr lang="en-US" smtClean="0"/>
              <a:t>45</a:t>
            </a:fld>
            <a:endParaRPr lang="en-US"/>
          </a:p>
        </p:txBody>
      </p:sp>
    </p:spTree>
    <p:extLst>
      <p:ext uri="{BB962C8B-B14F-4D97-AF65-F5344CB8AC3E}">
        <p14:creationId xmlns:p14="http://schemas.microsoft.com/office/powerpoint/2010/main" val="2144194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47</a:t>
            </a:fld>
            <a:endParaRPr lang="en-US"/>
          </a:p>
        </p:txBody>
      </p:sp>
    </p:spTree>
    <p:extLst>
      <p:ext uri="{BB962C8B-B14F-4D97-AF65-F5344CB8AC3E}">
        <p14:creationId xmlns:p14="http://schemas.microsoft.com/office/powerpoint/2010/main" val="15855703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B786F-1C6B-850B-2A2A-0D9844F96B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76039D-08C5-A46B-A155-F2F71636C9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F9616F-3C5C-C65A-6B42-1D72FEEE03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1FD579D-1F4A-9F10-6078-B274A37C0120}"/>
              </a:ext>
            </a:extLst>
          </p:cNvPr>
          <p:cNvSpPr>
            <a:spLocks noGrp="1"/>
          </p:cNvSpPr>
          <p:nvPr>
            <p:ph type="sldNum" sz="quarter" idx="5"/>
          </p:nvPr>
        </p:nvSpPr>
        <p:spPr/>
        <p:txBody>
          <a:bodyPr/>
          <a:lstStyle/>
          <a:p>
            <a:fld id="{10895658-EA1F-4910-80AB-4DA76E167475}" type="slidenum">
              <a:rPr lang="en-US" smtClean="0"/>
              <a:t>48</a:t>
            </a:fld>
            <a:endParaRPr lang="en-US"/>
          </a:p>
        </p:txBody>
      </p:sp>
    </p:spTree>
    <p:extLst>
      <p:ext uri="{BB962C8B-B14F-4D97-AF65-F5344CB8AC3E}">
        <p14:creationId xmlns:p14="http://schemas.microsoft.com/office/powerpoint/2010/main" val="7915413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B786F-1C6B-850B-2A2A-0D9844F96B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76039D-08C5-A46B-A155-F2F71636C9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F9616F-3C5C-C65A-6B42-1D72FEEE03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1FD579D-1F4A-9F10-6078-B274A37C0120}"/>
              </a:ext>
            </a:extLst>
          </p:cNvPr>
          <p:cNvSpPr>
            <a:spLocks noGrp="1"/>
          </p:cNvSpPr>
          <p:nvPr>
            <p:ph type="sldNum" sz="quarter" idx="5"/>
          </p:nvPr>
        </p:nvSpPr>
        <p:spPr/>
        <p:txBody>
          <a:bodyPr/>
          <a:lstStyle/>
          <a:p>
            <a:fld id="{10895658-EA1F-4910-80AB-4DA76E167475}" type="slidenum">
              <a:rPr lang="en-US" smtClean="0"/>
              <a:t>49</a:t>
            </a:fld>
            <a:endParaRPr lang="en-US"/>
          </a:p>
        </p:txBody>
      </p:sp>
    </p:spTree>
    <p:extLst>
      <p:ext uri="{BB962C8B-B14F-4D97-AF65-F5344CB8AC3E}">
        <p14:creationId xmlns:p14="http://schemas.microsoft.com/office/powerpoint/2010/main" val="25619273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50</a:t>
            </a:fld>
            <a:endParaRPr lang="en-US"/>
          </a:p>
        </p:txBody>
      </p:sp>
    </p:spTree>
    <p:extLst>
      <p:ext uri="{BB962C8B-B14F-4D97-AF65-F5344CB8AC3E}">
        <p14:creationId xmlns:p14="http://schemas.microsoft.com/office/powerpoint/2010/main" val="34278940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B786F-1C6B-850B-2A2A-0D9844F96B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76039D-08C5-A46B-A155-F2F71636C9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F9616F-3C5C-C65A-6B42-1D72FEEE03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1FD579D-1F4A-9F10-6078-B274A37C0120}"/>
              </a:ext>
            </a:extLst>
          </p:cNvPr>
          <p:cNvSpPr>
            <a:spLocks noGrp="1"/>
          </p:cNvSpPr>
          <p:nvPr>
            <p:ph type="sldNum" sz="quarter" idx="5"/>
          </p:nvPr>
        </p:nvSpPr>
        <p:spPr/>
        <p:txBody>
          <a:bodyPr/>
          <a:lstStyle/>
          <a:p>
            <a:fld id="{10895658-EA1F-4910-80AB-4DA76E167475}" type="slidenum">
              <a:rPr lang="en-US" smtClean="0"/>
              <a:t>51</a:t>
            </a:fld>
            <a:endParaRPr lang="en-US"/>
          </a:p>
        </p:txBody>
      </p:sp>
    </p:spTree>
    <p:extLst>
      <p:ext uri="{BB962C8B-B14F-4D97-AF65-F5344CB8AC3E}">
        <p14:creationId xmlns:p14="http://schemas.microsoft.com/office/powerpoint/2010/main" val="1638887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a:p>
        </p:txBody>
      </p:sp>
    </p:spTree>
    <p:extLst>
      <p:ext uri="{BB962C8B-B14F-4D97-AF65-F5344CB8AC3E}">
        <p14:creationId xmlns:p14="http://schemas.microsoft.com/office/powerpoint/2010/main" val="16482914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52</a:t>
            </a:fld>
            <a:endParaRPr lang="en-US"/>
          </a:p>
        </p:txBody>
      </p:sp>
    </p:spTree>
    <p:extLst>
      <p:ext uri="{BB962C8B-B14F-4D97-AF65-F5344CB8AC3E}">
        <p14:creationId xmlns:p14="http://schemas.microsoft.com/office/powerpoint/2010/main" val="38943256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B786F-1C6B-850B-2A2A-0D9844F96B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76039D-08C5-A46B-A155-F2F71636C9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F9616F-3C5C-C65A-6B42-1D72FEEE03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1FD579D-1F4A-9F10-6078-B274A37C0120}"/>
              </a:ext>
            </a:extLst>
          </p:cNvPr>
          <p:cNvSpPr>
            <a:spLocks noGrp="1"/>
          </p:cNvSpPr>
          <p:nvPr>
            <p:ph type="sldNum" sz="quarter" idx="5"/>
          </p:nvPr>
        </p:nvSpPr>
        <p:spPr/>
        <p:txBody>
          <a:bodyPr/>
          <a:lstStyle/>
          <a:p>
            <a:fld id="{10895658-EA1F-4910-80AB-4DA76E167475}" type="slidenum">
              <a:rPr lang="en-US" smtClean="0"/>
              <a:t>53</a:t>
            </a:fld>
            <a:endParaRPr lang="en-US"/>
          </a:p>
        </p:txBody>
      </p:sp>
    </p:spTree>
    <p:extLst>
      <p:ext uri="{BB962C8B-B14F-4D97-AF65-F5344CB8AC3E}">
        <p14:creationId xmlns:p14="http://schemas.microsoft.com/office/powerpoint/2010/main" val="393308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a:p>
        </p:txBody>
      </p:sp>
    </p:spTree>
    <p:extLst>
      <p:ext uri="{BB962C8B-B14F-4D97-AF65-F5344CB8AC3E}">
        <p14:creationId xmlns:p14="http://schemas.microsoft.com/office/powerpoint/2010/main" val="2482613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a:p>
        </p:txBody>
      </p:sp>
    </p:spTree>
    <p:extLst>
      <p:ext uri="{BB962C8B-B14F-4D97-AF65-F5344CB8AC3E}">
        <p14:creationId xmlns:p14="http://schemas.microsoft.com/office/powerpoint/2010/main" val="2909667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a:p>
        </p:txBody>
      </p:sp>
    </p:spTree>
    <p:extLst>
      <p:ext uri="{BB962C8B-B14F-4D97-AF65-F5344CB8AC3E}">
        <p14:creationId xmlns:p14="http://schemas.microsoft.com/office/powerpoint/2010/main" val="335412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a:p>
        </p:txBody>
      </p:sp>
    </p:spTree>
    <p:extLst>
      <p:ext uri="{BB962C8B-B14F-4D97-AF65-F5344CB8AC3E}">
        <p14:creationId xmlns:p14="http://schemas.microsoft.com/office/powerpoint/2010/main" val="13063330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a:t>Click to add text </a:t>
            </a:r>
          </a:p>
          <a:p>
            <a:pPr marL="685800" lvl="1" indent="-228600"/>
            <a:r>
              <a:rPr lang="en-US"/>
              <a:t>Second level</a:t>
            </a:r>
          </a:p>
          <a:p>
            <a:pPr marL="1143000" lvl="2" indent="-228600"/>
            <a:r>
              <a:rPr lang="en-US"/>
              <a:t>Third level</a:t>
            </a:r>
          </a:p>
          <a:p>
            <a:pPr marL="1600200" lvl="3" indent="-228600"/>
            <a:r>
              <a:rPr lang="en-US"/>
              <a:t>Fourth level</a:t>
            </a:r>
          </a:p>
          <a:p>
            <a:pPr marL="2057400" lvl="4" indent="-228600"/>
            <a:r>
              <a:rPr lang="en-US"/>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t>Click icon to insert table</a:t>
            </a:r>
          </a:p>
          <a:p>
            <a:endParaRPr lang="en-US"/>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a:t>Click to add content</a:t>
            </a:r>
          </a:p>
          <a:p>
            <a:pPr lvl="1"/>
            <a:r>
              <a:rPr lang="en-US"/>
              <a:t>Second level</a:t>
            </a:r>
          </a:p>
          <a:p>
            <a:pPr lvl="2"/>
            <a:r>
              <a:rPr lang="en-US"/>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10.xml"/><Relationship Id="rId5" Type="http://schemas.openxmlformats.org/officeDocument/2006/relationships/image" Target="../media/image65.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10.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PriankaV/Energy-Consumption-Forecasting" TargetMode="External"/><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hyperlink" Target="https://www.kaggle.com/datasets/robikscube/hourly-energy-consumptio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a:t>PJM Energy consumption</a:t>
            </a:r>
          </a:p>
        </p:txBody>
      </p:sp>
      <p:sp>
        <p:nvSpPr>
          <p:cNvPr id="3" name="TextBox 2">
            <a:extLst>
              <a:ext uri="{FF2B5EF4-FFF2-40B4-BE49-F238E27FC236}">
                <a16:creationId xmlns:a16="http://schemas.microsoft.com/office/drawing/2014/main" id="{3F368B38-9CD4-4E14-4F24-B04DA17A236F}"/>
              </a:ext>
            </a:extLst>
          </p:cNvPr>
          <p:cNvSpPr txBox="1"/>
          <p:nvPr/>
        </p:nvSpPr>
        <p:spPr>
          <a:xfrm>
            <a:off x="4606414" y="3625952"/>
            <a:ext cx="6364747" cy="646331"/>
          </a:xfrm>
          <a:prstGeom prst="rect">
            <a:avLst/>
          </a:prstGeom>
          <a:noFill/>
        </p:spPr>
        <p:txBody>
          <a:bodyPr wrap="square" lIns="91440" tIns="45720" rIns="91440" bIns="45720" rtlCol="0" anchor="t">
            <a:spAutoFit/>
          </a:bodyPr>
          <a:lstStyle/>
          <a:p>
            <a:r>
              <a:rPr lang="en-US">
                <a:solidFill>
                  <a:schemeClr val="bg1"/>
                </a:solidFill>
              </a:rPr>
              <a:t>Contributors:</a:t>
            </a:r>
          </a:p>
          <a:p>
            <a:r>
              <a:rPr lang="en-US">
                <a:solidFill>
                  <a:schemeClr val="bg1"/>
                </a:solidFill>
              </a:rPr>
              <a:t>Prianka Vikram, Robert Shim, Jaylen Hill, Josh Daisy, Eric Liu</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2785508"/>
          </a:xfrm>
        </p:spPr>
        <p:txBody>
          <a:bodyPr>
            <a:normAutofit/>
          </a:bodyPr>
          <a:lstStyle/>
          <a:p>
            <a:r>
              <a:rPr lang="en-US"/>
              <a:t>Simple </a:t>
            </a:r>
            <a:r>
              <a:rPr lang="en-US" err="1"/>
              <a:t>arma</a:t>
            </a:r>
            <a:r>
              <a:rPr lang="en-US"/>
              <a:t> model</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974772" y="3373686"/>
            <a:ext cx="6449785" cy="1029586"/>
          </a:xfrm>
        </p:spPr>
        <p:txBody>
          <a:bodyPr vert="horz" lIns="91440" tIns="45720" rIns="91440" bIns="45720" rtlCol="0" anchor="t">
            <a:normAutofit/>
          </a:bodyPr>
          <a:lstStyle/>
          <a:p>
            <a:r>
              <a:rPr lang="en-US"/>
              <a:t>Linear model for time-series data</a:t>
            </a:r>
          </a:p>
          <a:p>
            <a:endParaRPr lang="en-US"/>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10</a:t>
            </a:fld>
            <a:endParaRPr lang="en-US"/>
          </a:p>
        </p:txBody>
      </p:sp>
    </p:spTree>
    <p:extLst>
      <p:ext uri="{BB962C8B-B14F-4D97-AF65-F5344CB8AC3E}">
        <p14:creationId xmlns:p14="http://schemas.microsoft.com/office/powerpoint/2010/main" val="3003251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a:t>AR:  Autoregression</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10665542" cy="3737541"/>
          </a:xfrm>
        </p:spPr>
        <p:txBody>
          <a:bodyPr vert="horz" lIns="91440" tIns="45720" rIns="91440" bIns="45720" rtlCol="0" anchor="t">
            <a:normAutofit/>
          </a:bodyPr>
          <a:lstStyle/>
          <a:p>
            <a:endParaRPr lang="en-US"/>
          </a:p>
          <a:p>
            <a:endParaRPr lang="en-US"/>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11</a:t>
            </a:fld>
            <a:endParaRPr lang="en-US"/>
          </a:p>
        </p:txBody>
      </p:sp>
      <p:pic>
        <p:nvPicPr>
          <p:cNvPr id="4" name="Picture 3" descr="sine wave and sinusoidal waveform">
            <a:extLst>
              <a:ext uri="{FF2B5EF4-FFF2-40B4-BE49-F238E27FC236}">
                <a16:creationId xmlns:a16="http://schemas.microsoft.com/office/drawing/2014/main" id="{010F33A1-D292-46D0-207E-549A1428A6F6}"/>
              </a:ext>
            </a:extLst>
          </p:cNvPr>
          <p:cNvPicPr>
            <a:picLocks noChangeAspect="1"/>
          </p:cNvPicPr>
          <p:nvPr/>
        </p:nvPicPr>
        <p:blipFill>
          <a:blip r:embed="rId3"/>
          <a:stretch>
            <a:fillRect/>
          </a:stretch>
        </p:blipFill>
        <p:spPr>
          <a:xfrm>
            <a:off x="2148172" y="1980874"/>
            <a:ext cx="7906095" cy="4372049"/>
          </a:xfrm>
          <a:prstGeom prst="rect">
            <a:avLst/>
          </a:prstGeom>
        </p:spPr>
      </p:pic>
    </p:spTree>
    <p:extLst>
      <p:ext uri="{BB962C8B-B14F-4D97-AF65-F5344CB8AC3E}">
        <p14:creationId xmlns:p14="http://schemas.microsoft.com/office/powerpoint/2010/main" val="4146529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a:t>AR:      Autoregressive</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12</a:t>
            </a:fld>
            <a:endParaRPr lang="en-US"/>
          </a:p>
        </p:txBody>
      </p:sp>
      <p:sp>
        <p:nvSpPr>
          <p:cNvPr id="8" name="Title 1">
            <a:extLst>
              <a:ext uri="{FF2B5EF4-FFF2-40B4-BE49-F238E27FC236}">
                <a16:creationId xmlns:a16="http://schemas.microsoft.com/office/drawing/2014/main" id="{6785D6C1-FE55-C8A5-E969-AC8CEBE0F80D}"/>
              </a:ext>
            </a:extLst>
          </p:cNvPr>
          <p:cNvSpPr txBox="1">
            <a:spLocks/>
          </p:cNvSpPr>
          <p:nvPr/>
        </p:nvSpPr>
        <p:spPr>
          <a:xfrm>
            <a:off x="757825" y="2217608"/>
            <a:ext cx="10668000"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US" err="1"/>
              <a:t>AR</a:t>
            </a:r>
            <a:r>
              <a:rPr lang="en-US" err="1">
                <a:solidFill>
                  <a:srgbClr val="00B0F0"/>
                </a:solidFill>
              </a:rPr>
              <a:t>ma</a:t>
            </a:r>
            <a:r>
              <a:rPr lang="en-US"/>
              <a:t>:     AR + </a:t>
            </a:r>
            <a:r>
              <a:rPr lang="en-US">
                <a:solidFill>
                  <a:srgbClr val="00B0F0"/>
                </a:solidFill>
              </a:rPr>
              <a:t>M</a:t>
            </a:r>
            <a:r>
              <a:rPr lang="en-US"/>
              <a:t>oving </a:t>
            </a:r>
            <a:r>
              <a:rPr lang="en-US">
                <a:solidFill>
                  <a:srgbClr val="00B0F0"/>
                </a:solidFill>
              </a:rPr>
              <a:t>a</a:t>
            </a:r>
            <a:r>
              <a:rPr lang="en-US"/>
              <a:t>verage</a:t>
            </a:r>
          </a:p>
        </p:txBody>
      </p:sp>
      <p:sp>
        <p:nvSpPr>
          <p:cNvPr id="10" name="Title 1">
            <a:extLst>
              <a:ext uri="{FF2B5EF4-FFF2-40B4-BE49-F238E27FC236}">
                <a16:creationId xmlns:a16="http://schemas.microsoft.com/office/drawing/2014/main" id="{3A8EC610-1EB4-C325-3C53-0B0DF66DCF60}"/>
              </a:ext>
            </a:extLst>
          </p:cNvPr>
          <p:cNvSpPr txBox="1">
            <a:spLocks/>
          </p:cNvSpPr>
          <p:nvPr/>
        </p:nvSpPr>
        <p:spPr>
          <a:xfrm>
            <a:off x="753650" y="4948282"/>
            <a:ext cx="10668000"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US" err="1">
                <a:solidFill>
                  <a:srgbClr val="FF0000"/>
                </a:solidFill>
              </a:rPr>
              <a:t>S</a:t>
            </a:r>
            <a:r>
              <a:rPr lang="en-US" err="1"/>
              <a:t>ARIma</a:t>
            </a:r>
            <a:r>
              <a:rPr lang="en-US"/>
              <a:t>:  </a:t>
            </a:r>
            <a:r>
              <a:rPr lang="en-US">
                <a:solidFill>
                  <a:srgbClr val="FF0000"/>
                </a:solidFill>
              </a:rPr>
              <a:t>S</a:t>
            </a:r>
            <a:r>
              <a:rPr lang="en-US"/>
              <a:t>easonal </a:t>
            </a:r>
            <a:r>
              <a:rPr lang="en-US" err="1"/>
              <a:t>arima</a:t>
            </a:r>
            <a:endParaRPr lang="en-US"/>
          </a:p>
        </p:txBody>
      </p:sp>
      <p:sp>
        <p:nvSpPr>
          <p:cNvPr id="11" name="Title 1">
            <a:extLst>
              <a:ext uri="{FF2B5EF4-FFF2-40B4-BE49-F238E27FC236}">
                <a16:creationId xmlns:a16="http://schemas.microsoft.com/office/drawing/2014/main" id="{ABB2A406-1D87-516B-1323-21E8F92127D5}"/>
              </a:ext>
            </a:extLst>
          </p:cNvPr>
          <p:cNvSpPr txBox="1">
            <a:spLocks/>
          </p:cNvSpPr>
          <p:nvPr/>
        </p:nvSpPr>
        <p:spPr>
          <a:xfrm>
            <a:off x="757824" y="3543278"/>
            <a:ext cx="10668000"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US" err="1"/>
              <a:t>AR</a:t>
            </a:r>
            <a:r>
              <a:rPr lang="en-US" err="1">
                <a:solidFill>
                  <a:srgbClr val="FFC000"/>
                </a:solidFill>
              </a:rPr>
              <a:t>I</a:t>
            </a:r>
            <a:r>
              <a:rPr lang="en-US" err="1"/>
              <a:t>ma</a:t>
            </a:r>
            <a:r>
              <a:rPr lang="en-US"/>
              <a:t>:    AR + </a:t>
            </a:r>
            <a:r>
              <a:rPr lang="en-US">
                <a:solidFill>
                  <a:srgbClr val="FFC000"/>
                </a:solidFill>
              </a:rPr>
              <a:t>I</a:t>
            </a:r>
            <a:r>
              <a:rPr lang="en-US"/>
              <a:t>ntegrated + ma</a:t>
            </a:r>
          </a:p>
        </p:txBody>
      </p:sp>
    </p:spTree>
    <p:extLst>
      <p:ext uri="{BB962C8B-B14F-4D97-AF65-F5344CB8AC3E}">
        <p14:creationId xmlns:p14="http://schemas.microsoft.com/office/powerpoint/2010/main" val="2968024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a:t>AR</a:t>
            </a:r>
            <a:r>
              <a:rPr lang="en-US">
                <a:solidFill>
                  <a:srgbClr val="00B0F0"/>
                </a:solidFill>
              </a:rPr>
              <a:t>MA</a:t>
            </a:r>
            <a:r>
              <a:rPr lang="en-US"/>
              <a:t>:  </a:t>
            </a:r>
            <a:r>
              <a:rPr lang="en-US">
                <a:solidFill>
                  <a:srgbClr val="00B0F0"/>
                </a:solidFill>
              </a:rPr>
              <a:t>M</a:t>
            </a:r>
            <a:r>
              <a:rPr lang="en-US"/>
              <a:t>oving </a:t>
            </a:r>
            <a:r>
              <a:rPr lang="en-US">
                <a:solidFill>
                  <a:srgbClr val="00B0F0"/>
                </a:solidFill>
              </a:rPr>
              <a:t>a</a:t>
            </a:r>
            <a:r>
              <a:rPr lang="en-US"/>
              <a:t>verage</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10665542" cy="3737541"/>
          </a:xfrm>
        </p:spPr>
        <p:txBody>
          <a:bodyPr vert="horz" lIns="91440" tIns="45720" rIns="91440" bIns="45720" rtlCol="0" anchor="t">
            <a:normAutofit/>
          </a:bodyPr>
          <a:lstStyle/>
          <a:p>
            <a:endParaRPr lang="en-US"/>
          </a:p>
          <a:p>
            <a:endParaRPr lang="en-US"/>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13</a:t>
            </a:fld>
            <a:endParaRPr lang="en-US"/>
          </a:p>
        </p:txBody>
      </p:sp>
      <p:pic>
        <p:nvPicPr>
          <p:cNvPr id="5" name="Picture 4" descr="An algorithm to find the best moving average for stock trading | by  Gianluca Malato | Towards Data Science">
            <a:extLst>
              <a:ext uri="{FF2B5EF4-FFF2-40B4-BE49-F238E27FC236}">
                <a16:creationId xmlns:a16="http://schemas.microsoft.com/office/drawing/2014/main" id="{2610C134-F227-24A6-B44B-3751718AA93E}"/>
              </a:ext>
            </a:extLst>
          </p:cNvPr>
          <p:cNvPicPr>
            <a:picLocks noChangeAspect="1"/>
          </p:cNvPicPr>
          <p:nvPr/>
        </p:nvPicPr>
        <p:blipFill>
          <a:blip r:embed="rId3"/>
          <a:stretch>
            <a:fillRect/>
          </a:stretch>
        </p:blipFill>
        <p:spPr>
          <a:xfrm>
            <a:off x="419039" y="2042370"/>
            <a:ext cx="5556797" cy="4679177"/>
          </a:xfrm>
          <a:prstGeom prst="rect">
            <a:avLst/>
          </a:prstGeom>
        </p:spPr>
      </p:pic>
      <p:pic>
        <p:nvPicPr>
          <p:cNvPr id="7" name="Picture 6" descr="Sine wave error">
            <a:extLst>
              <a:ext uri="{FF2B5EF4-FFF2-40B4-BE49-F238E27FC236}">
                <a16:creationId xmlns:a16="http://schemas.microsoft.com/office/drawing/2014/main" id="{B4EC3F42-6956-5859-DB4D-AE8EE092AC76}"/>
              </a:ext>
            </a:extLst>
          </p:cNvPr>
          <p:cNvPicPr>
            <a:picLocks noChangeAspect="1"/>
          </p:cNvPicPr>
          <p:nvPr/>
        </p:nvPicPr>
        <p:blipFill>
          <a:blip r:embed="rId4"/>
          <a:stretch>
            <a:fillRect/>
          </a:stretch>
        </p:blipFill>
        <p:spPr>
          <a:xfrm>
            <a:off x="6360459" y="2055320"/>
            <a:ext cx="5074023" cy="4115552"/>
          </a:xfrm>
          <a:prstGeom prst="rect">
            <a:avLst/>
          </a:prstGeom>
        </p:spPr>
      </p:pic>
    </p:spTree>
    <p:extLst>
      <p:ext uri="{BB962C8B-B14F-4D97-AF65-F5344CB8AC3E}">
        <p14:creationId xmlns:p14="http://schemas.microsoft.com/office/powerpoint/2010/main" val="257967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a:t>AR</a:t>
            </a:r>
            <a:r>
              <a:rPr lang="en-US">
                <a:solidFill>
                  <a:srgbClr val="FFC000"/>
                </a:solidFill>
              </a:rPr>
              <a:t>I</a:t>
            </a:r>
            <a:r>
              <a:rPr lang="en-US"/>
              <a:t>MA:  (gradual) </a:t>
            </a:r>
            <a:r>
              <a:rPr lang="en-US">
                <a:solidFill>
                  <a:srgbClr val="FFC000"/>
                </a:solidFill>
              </a:rPr>
              <a:t>i</a:t>
            </a:r>
            <a:r>
              <a:rPr lang="en-US"/>
              <a:t>ncrease</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10665542" cy="3737541"/>
          </a:xfrm>
        </p:spPr>
        <p:txBody>
          <a:bodyPr vert="horz" lIns="91440" tIns="45720" rIns="91440" bIns="45720" rtlCol="0" anchor="t">
            <a:normAutofit/>
          </a:bodyPr>
          <a:lstStyle/>
          <a:p>
            <a:endParaRPr lang="en-US"/>
          </a:p>
          <a:p>
            <a:endParaRPr lang="en-US"/>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14</a:t>
            </a:fld>
            <a:endParaRPr lang="en-US"/>
          </a:p>
        </p:txBody>
      </p:sp>
      <p:pic>
        <p:nvPicPr>
          <p:cNvPr id="4" name="Picture 3" descr="Lightbox">
            <a:extLst>
              <a:ext uri="{FF2B5EF4-FFF2-40B4-BE49-F238E27FC236}">
                <a16:creationId xmlns:a16="http://schemas.microsoft.com/office/drawing/2014/main" id="{A98C71E5-EB26-4447-DFCA-6CC36509C3CD}"/>
              </a:ext>
            </a:extLst>
          </p:cNvPr>
          <p:cNvPicPr>
            <a:picLocks noChangeAspect="1"/>
          </p:cNvPicPr>
          <p:nvPr/>
        </p:nvPicPr>
        <p:blipFill>
          <a:blip r:embed="rId3"/>
          <a:stretch>
            <a:fillRect/>
          </a:stretch>
        </p:blipFill>
        <p:spPr>
          <a:xfrm>
            <a:off x="1217113" y="1726810"/>
            <a:ext cx="9757773" cy="4427338"/>
          </a:xfrm>
          <a:prstGeom prst="rect">
            <a:avLst/>
          </a:prstGeom>
        </p:spPr>
      </p:pic>
    </p:spTree>
    <p:extLst>
      <p:ext uri="{BB962C8B-B14F-4D97-AF65-F5344CB8AC3E}">
        <p14:creationId xmlns:p14="http://schemas.microsoft.com/office/powerpoint/2010/main" val="3994048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a:solidFill>
                  <a:srgbClr val="FF0000"/>
                </a:solidFill>
              </a:rPr>
              <a:t>S</a:t>
            </a:r>
            <a:r>
              <a:rPr lang="en-US"/>
              <a:t>ARIMA:  </a:t>
            </a:r>
            <a:r>
              <a:rPr lang="en-US">
                <a:solidFill>
                  <a:srgbClr val="FF0000"/>
                </a:solidFill>
              </a:rPr>
              <a:t>S</a:t>
            </a:r>
            <a:r>
              <a:rPr lang="en-US"/>
              <a:t>easonality</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10665542" cy="3737541"/>
          </a:xfrm>
        </p:spPr>
        <p:txBody>
          <a:bodyPr vert="horz" lIns="91440" tIns="45720" rIns="91440" bIns="45720" rtlCol="0" anchor="t">
            <a:normAutofit/>
          </a:bodyPr>
          <a:lstStyle/>
          <a:p>
            <a:endParaRPr lang="en-US"/>
          </a:p>
          <a:p>
            <a:endParaRPr lang="en-US"/>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15</a:t>
            </a:fld>
            <a:endParaRPr lang="en-US"/>
          </a:p>
        </p:txBody>
      </p:sp>
      <p:pic>
        <p:nvPicPr>
          <p:cNvPr id="5" name="Picture 4" descr="091721 Seasonality">
            <a:extLst>
              <a:ext uri="{FF2B5EF4-FFF2-40B4-BE49-F238E27FC236}">
                <a16:creationId xmlns:a16="http://schemas.microsoft.com/office/drawing/2014/main" id="{23EE5E1B-C4C4-0308-32B7-849FD05DE17D}"/>
              </a:ext>
            </a:extLst>
          </p:cNvPr>
          <p:cNvPicPr>
            <a:picLocks noChangeAspect="1"/>
          </p:cNvPicPr>
          <p:nvPr/>
        </p:nvPicPr>
        <p:blipFill>
          <a:blip r:embed="rId3"/>
          <a:stretch>
            <a:fillRect/>
          </a:stretch>
        </p:blipFill>
        <p:spPr>
          <a:xfrm>
            <a:off x="1467634" y="2217629"/>
            <a:ext cx="9256731" cy="4124193"/>
          </a:xfrm>
          <a:prstGeom prst="rect">
            <a:avLst/>
          </a:prstGeom>
        </p:spPr>
      </p:pic>
    </p:spTree>
    <p:extLst>
      <p:ext uri="{BB962C8B-B14F-4D97-AF65-F5344CB8AC3E}">
        <p14:creationId xmlns:p14="http://schemas.microsoft.com/office/powerpoint/2010/main" val="480884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a:solidFill>
                  <a:srgbClr val="224E7F"/>
                </a:solidFill>
              </a:rPr>
              <a:t>SARIMA</a:t>
            </a:r>
            <a:r>
              <a:rPr lang="en-US"/>
              <a:t> Model</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10665542" cy="3737541"/>
          </a:xfrm>
        </p:spPr>
        <p:txBody>
          <a:bodyPr vert="horz" lIns="91440" tIns="45720" rIns="91440" bIns="45720" rtlCol="0" anchor="t">
            <a:normAutofit/>
          </a:bodyPr>
          <a:lstStyle/>
          <a:p>
            <a:endParaRPr lang="en-US"/>
          </a:p>
          <a:p>
            <a:endParaRPr lang="en-US"/>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16</a:t>
            </a:fld>
            <a:endParaRPr lang="en-US"/>
          </a:p>
        </p:txBody>
      </p:sp>
      <p:pic>
        <p:nvPicPr>
          <p:cNvPr id="7" name="Picture 6" descr="enter image description here">
            <a:extLst>
              <a:ext uri="{FF2B5EF4-FFF2-40B4-BE49-F238E27FC236}">
                <a16:creationId xmlns:a16="http://schemas.microsoft.com/office/drawing/2014/main" id="{0854F963-4D9C-95D4-9131-9A1D3BF40130}"/>
              </a:ext>
            </a:extLst>
          </p:cNvPr>
          <p:cNvPicPr>
            <a:picLocks noChangeAspect="1"/>
          </p:cNvPicPr>
          <p:nvPr/>
        </p:nvPicPr>
        <p:blipFill>
          <a:blip r:embed="rId3"/>
          <a:stretch>
            <a:fillRect/>
          </a:stretch>
        </p:blipFill>
        <p:spPr>
          <a:xfrm>
            <a:off x="757826" y="2420322"/>
            <a:ext cx="10342319" cy="2800234"/>
          </a:xfrm>
          <a:prstGeom prst="rect">
            <a:avLst/>
          </a:prstGeom>
        </p:spPr>
      </p:pic>
    </p:spTree>
    <p:extLst>
      <p:ext uri="{BB962C8B-B14F-4D97-AF65-F5344CB8AC3E}">
        <p14:creationId xmlns:p14="http://schemas.microsoft.com/office/powerpoint/2010/main" val="1843462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normAutofit/>
          </a:bodyPr>
          <a:lstStyle/>
          <a:p>
            <a:r>
              <a:rPr lang="en-US">
                <a:solidFill>
                  <a:srgbClr val="224E7F"/>
                </a:solidFill>
              </a:rPr>
              <a:t>AEP Hourly</a:t>
            </a:r>
            <a:r>
              <a:rPr lang="en-US"/>
              <a:t> Mega-watt consumption</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10665542" cy="3737541"/>
          </a:xfrm>
        </p:spPr>
        <p:txBody>
          <a:bodyPr vert="horz" lIns="91440" tIns="45720" rIns="91440" bIns="45720" rtlCol="0" anchor="t">
            <a:normAutofit/>
          </a:bodyPr>
          <a:lstStyle/>
          <a:p>
            <a:endParaRPr lang="en-US"/>
          </a:p>
          <a:p>
            <a:endParaRPr lang="en-US"/>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17</a:t>
            </a:fld>
            <a:endParaRPr lang="en-US"/>
          </a:p>
        </p:txBody>
      </p:sp>
      <p:pic>
        <p:nvPicPr>
          <p:cNvPr id="4" name="Picture 3" descr="A graph of blue lines&#10;&#10;Description automatically generated">
            <a:extLst>
              <a:ext uri="{FF2B5EF4-FFF2-40B4-BE49-F238E27FC236}">
                <a16:creationId xmlns:a16="http://schemas.microsoft.com/office/drawing/2014/main" id="{2847C6F0-7FBB-5175-E08B-E46B95C619A2}"/>
              </a:ext>
            </a:extLst>
          </p:cNvPr>
          <p:cNvPicPr>
            <a:picLocks noChangeAspect="1"/>
          </p:cNvPicPr>
          <p:nvPr/>
        </p:nvPicPr>
        <p:blipFill>
          <a:blip r:embed="rId3"/>
          <a:stretch>
            <a:fillRect/>
          </a:stretch>
        </p:blipFill>
        <p:spPr>
          <a:xfrm>
            <a:off x="1296493" y="2228069"/>
            <a:ext cx="9436620" cy="4144468"/>
          </a:xfrm>
          <a:prstGeom prst="rect">
            <a:avLst/>
          </a:prstGeom>
        </p:spPr>
      </p:pic>
    </p:spTree>
    <p:extLst>
      <p:ext uri="{BB962C8B-B14F-4D97-AF65-F5344CB8AC3E}">
        <p14:creationId xmlns:p14="http://schemas.microsoft.com/office/powerpoint/2010/main" val="980753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normAutofit/>
          </a:bodyPr>
          <a:lstStyle/>
          <a:p>
            <a:r>
              <a:rPr lang="en-US">
                <a:solidFill>
                  <a:srgbClr val="224E7F"/>
                </a:solidFill>
              </a:rPr>
              <a:t>AEPconsumption – Jan 2017</a:t>
            </a:r>
            <a:endParaRPr lang="en-US"/>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10665542" cy="3737541"/>
          </a:xfrm>
        </p:spPr>
        <p:txBody>
          <a:bodyPr vert="horz" lIns="91440" tIns="45720" rIns="91440" bIns="45720" rtlCol="0" anchor="t">
            <a:normAutofit/>
          </a:bodyPr>
          <a:lstStyle/>
          <a:p>
            <a:endParaRPr lang="en-US"/>
          </a:p>
          <a:p>
            <a:endParaRPr lang="en-US"/>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18</a:t>
            </a:fld>
            <a:endParaRPr lang="en-US"/>
          </a:p>
        </p:txBody>
      </p:sp>
      <p:pic>
        <p:nvPicPr>
          <p:cNvPr id="7" name="Picture 6" descr="A graph with blue lines&#10;&#10;Description automatically generated">
            <a:extLst>
              <a:ext uri="{FF2B5EF4-FFF2-40B4-BE49-F238E27FC236}">
                <a16:creationId xmlns:a16="http://schemas.microsoft.com/office/drawing/2014/main" id="{E4BEA061-3252-6411-DD48-EAFACEE28863}"/>
              </a:ext>
            </a:extLst>
          </p:cNvPr>
          <p:cNvPicPr>
            <a:picLocks noChangeAspect="1"/>
          </p:cNvPicPr>
          <p:nvPr/>
        </p:nvPicPr>
        <p:blipFill>
          <a:blip r:embed="rId3"/>
          <a:stretch>
            <a:fillRect/>
          </a:stretch>
        </p:blipFill>
        <p:spPr>
          <a:xfrm>
            <a:off x="1069882" y="2113990"/>
            <a:ext cx="10041031" cy="4254873"/>
          </a:xfrm>
          <a:prstGeom prst="rect">
            <a:avLst/>
          </a:prstGeom>
        </p:spPr>
      </p:pic>
      <p:pic>
        <p:nvPicPr>
          <p:cNvPr id="4" name="Picture 3">
            <a:extLst>
              <a:ext uri="{FF2B5EF4-FFF2-40B4-BE49-F238E27FC236}">
                <a16:creationId xmlns:a16="http://schemas.microsoft.com/office/drawing/2014/main" id="{B2CE1093-110F-DD4F-4D3D-6EA6B727F29C}"/>
              </a:ext>
            </a:extLst>
          </p:cNvPr>
          <p:cNvPicPr>
            <a:picLocks noChangeAspect="1"/>
          </p:cNvPicPr>
          <p:nvPr/>
        </p:nvPicPr>
        <p:blipFill>
          <a:blip r:embed="rId4"/>
          <a:stretch>
            <a:fillRect/>
          </a:stretch>
        </p:blipFill>
        <p:spPr>
          <a:xfrm>
            <a:off x="1069455" y="2115643"/>
            <a:ext cx="9921927" cy="4244402"/>
          </a:xfrm>
          <a:prstGeom prst="rect">
            <a:avLst/>
          </a:prstGeom>
        </p:spPr>
      </p:pic>
    </p:spTree>
    <p:extLst>
      <p:ext uri="{BB962C8B-B14F-4D97-AF65-F5344CB8AC3E}">
        <p14:creationId xmlns:p14="http://schemas.microsoft.com/office/powerpoint/2010/main" val="886523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normAutofit/>
          </a:bodyPr>
          <a:lstStyle/>
          <a:p>
            <a:r>
              <a:rPr lang="en-US">
                <a:solidFill>
                  <a:srgbClr val="224E7F"/>
                </a:solidFill>
              </a:rPr>
              <a:t>AEP consumption – Jan 1st, 2017</a:t>
            </a:r>
            <a:endParaRPr lang="en-US"/>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10665542" cy="3737541"/>
          </a:xfrm>
        </p:spPr>
        <p:txBody>
          <a:bodyPr vert="horz" lIns="91440" tIns="45720" rIns="91440" bIns="45720" rtlCol="0" anchor="t">
            <a:normAutofit/>
          </a:bodyPr>
          <a:lstStyle/>
          <a:p>
            <a:endParaRPr lang="en-US"/>
          </a:p>
          <a:p>
            <a:endParaRPr lang="en-US"/>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19</a:t>
            </a:fld>
            <a:endParaRPr lang="en-US"/>
          </a:p>
        </p:txBody>
      </p:sp>
      <p:pic>
        <p:nvPicPr>
          <p:cNvPr id="7" name="Picture 6" descr="A graph with a line&#10;&#10;Description automatically generated">
            <a:extLst>
              <a:ext uri="{FF2B5EF4-FFF2-40B4-BE49-F238E27FC236}">
                <a16:creationId xmlns:a16="http://schemas.microsoft.com/office/drawing/2014/main" id="{3B59AA97-7295-87BA-24E2-FF4297916A79}"/>
              </a:ext>
            </a:extLst>
          </p:cNvPr>
          <p:cNvPicPr>
            <a:picLocks noChangeAspect="1"/>
          </p:cNvPicPr>
          <p:nvPr/>
        </p:nvPicPr>
        <p:blipFill>
          <a:blip r:embed="rId3"/>
          <a:stretch>
            <a:fillRect/>
          </a:stretch>
        </p:blipFill>
        <p:spPr>
          <a:xfrm>
            <a:off x="1090612" y="2080372"/>
            <a:ext cx="10010775" cy="4288491"/>
          </a:xfrm>
          <a:prstGeom prst="rect">
            <a:avLst/>
          </a:prstGeom>
        </p:spPr>
      </p:pic>
      <p:pic>
        <p:nvPicPr>
          <p:cNvPr id="4" name="Picture 3" descr="A graph with a line&#10;&#10;Description automatically generated">
            <a:extLst>
              <a:ext uri="{FF2B5EF4-FFF2-40B4-BE49-F238E27FC236}">
                <a16:creationId xmlns:a16="http://schemas.microsoft.com/office/drawing/2014/main" id="{30C69F40-4061-83C5-D9DA-CF8A958CF2CC}"/>
              </a:ext>
            </a:extLst>
          </p:cNvPr>
          <p:cNvPicPr>
            <a:picLocks noChangeAspect="1"/>
          </p:cNvPicPr>
          <p:nvPr/>
        </p:nvPicPr>
        <p:blipFill>
          <a:blip r:embed="rId4"/>
          <a:stretch>
            <a:fillRect/>
          </a:stretch>
        </p:blipFill>
        <p:spPr>
          <a:xfrm>
            <a:off x="1091471" y="2078168"/>
            <a:ext cx="9896631" cy="4269386"/>
          </a:xfrm>
          <a:prstGeom prst="rect">
            <a:avLst/>
          </a:prstGeom>
        </p:spPr>
      </p:pic>
    </p:spTree>
    <p:extLst>
      <p:ext uri="{BB962C8B-B14F-4D97-AF65-F5344CB8AC3E}">
        <p14:creationId xmlns:p14="http://schemas.microsoft.com/office/powerpoint/2010/main" val="2882939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713886" y="380300"/>
            <a:ext cx="8768941" cy="996217"/>
          </a:xfrm>
        </p:spPr>
        <p:txBody>
          <a:bodyPr>
            <a:normAutofit/>
          </a:bodyPr>
          <a:lstStyle/>
          <a:p>
            <a:pPr algn="ctr"/>
            <a:r>
              <a:rPr lang="en-US"/>
              <a:t>Our motivation</a:t>
            </a:r>
            <a:endParaRPr lang="en-ZA"/>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262285" y="1817330"/>
            <a:ext cx="7384025" cy="4635789"/>
          </a:xfrm>
        </p:spPr>
        <p:txBody>
          <a:bodyPr>
            <a:normAutofit fontScale="92500"/>
          </a:bodyPr>
          <a:lstStyle/>
          <a:p>
            <a:r>
              <a:rPr lang="en-US"/>
              <a:t>As energy consumption continues to rise globally, accurately predicting future energy usage is crucial not only for efficient resource management but also for driving businesses. Utilities and energy providers face increasing pressure to optimize their operations and reduce costs in a competitive market. </a:t>
            </a:r>
          </a:p>
          <a:p>
            <a:r>
              <a:rPr lang="en-US"/>
              <a:t>We think the skills we have learned in this class are perfect to predict future energy usage to reduce waste and increase efficiency</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normAutofit/>
          </a:bodyPr>
          <a:lstStyle/>
          <a:p>
            <a:r>
              <a:rPr lang="en-US">
                <a:solidFill>
                  <a:srgbClr val="224E7F"/>
                </a:solidFill>
              </a:rPr>
              <a:t>AEP consumption: 2004-2018</a:t>
            </a:r>
            <a:endParaRPr lang="en-US"/>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10665542" cy="3737541"/>
          </a:xfrm>
        </p:spPr>
        <p:txBody>
          <a:bodyPr vert="horz" lIns="91440" tIns="45720" rIns="91440" bIns="45720" rtlCol="0" anchor="t">
            <a:normAutofit/>
          </a:bodyPr>
          <a:lstStyle/>
          <a:p>
            <a:endParaRPr lang="en-US"/>
          </a:p>
          <a:p>
            <a:endParaRPr lang="en-US"/>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20</a:t>
            </a:fld>
            <a:endParaRPr lang="en-US"/>
          </a:p>
        </p:txBody>
      </p:sp>
      <p:pic>
        <p:nvPicPr>
          <p:cNvPr id="7" name="Picture 6" descr="A blue graph with numbers&#10;&#10;Description automatically generated">
            <a:extLst>
              <a:ext uri="{FF2B5EF4-FFF2-40B4-BE49-F238E27FC236}">
                <a16:creationId xmlns:a16="http://schemas.microsoft.com/office/drawing/2014/main" id="{7667C6B1-703D-9A03-8003-3F5D6BFB3936}"/>
              </a:ext>
            </a:extLst>
          </p:cNvPr>
          <p:cNvPicPr>
            <a:picLocks noChangeAspect="1"/>
          </p:cNvPicPr>
          <p:nvPr/>
        </p:nvPicPr>
        <p:blipFill>
          <a:blip r:embed="rId3"/>
          <a:stretch>
            <a:fillRect/>
          </a:stretch>
        </p:blipFill>
        <p:spPr>
          <a:xfrm>
            <a:off x="1035143" y="1923490"/>
            <a:ext cx="10121713" cy="4445373"/>
          </a:xfrm>
          <a:prstGeom prst="rect">
            <a:avLst/>
          </a:prstGeom>
        </p:spPr>
      </p:pic>
      <p:pic>
        <p:nvPicPr>
          <p:cNvPr id="4" name="Picture 3" descr="A graph of blue lines&#10;&#10;Description automatically generated">
            <a:extLst>
              <a:ext uri="{FF2B5EF4-FFF2-40B4-BE49-F238E27FC236}">
                <a16:creationId xmlns:a16="http://schemas.microsoft.com/office/drawing/2014/main" id="{209D7490-C052-1EF6-F531-E9B832616C8A}"/>
              </a:ext>
            </a:extLst>
          </p:cNvPr>
          <p:cNvPicPr>
            <a:picLocks noChangeAspect="1"/>
          </p:cNvPicPr>
          <p:nvPr/>
        </p:nvPicPr>
        <p:blipFill>
          <a:blip r:embed="rId4"/>
          <a:stretch>
            <a:fillRect/>
          </a:stretch>
        </p:blipFill>
        <p:spPr>
          <a:xfrm>
            <a:off x="1034165" y="1928267"/>
            <a:ext cx="10136161" cy="4444271"/>
          </a:xfrm>
          <a:prstGeom prst="rect">
            <a:avLst/>
          </a:prstGeom>
        </p:spPr>
      </p:pic>
    </p:spTree>
    <p:extLst>
      <p:ext uri="{BB962C8B-B14F-4D97-AF65-F5344CB8AC3E}">
        <p14:creationId xmlns:p14="http://schemas.microsoft.com/office/powerpoint/2010/main" val="3580165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normAutofit/>
          </a:bodyPr>
          <a:lstStyle/>
          <a:p>
            <a:r>
              <a:rPr lang="en-US">
                <a:solidFill>
                  <a:srgbClr val="224E7F"/>
                </a:solidFill>
              </a:rPr>
              <a:t>AEP consumption: Jan 2017</a:t>
            </a:r>
            <a:endParaRPr lang="en-US"/>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10665542" cy="3737541"/>
          </a:xfrm>
        </p:spPr>
        <p:txBody>
          <a:bodyPr vert="horz" lIns="91440" tIns="45720" rIns="91440" bIns="45720" rtlCol="0" anchor="t">
            <a:normAutofit/>
          </a:bodyPr>
          <a:lstStyle/>
          <a:p>
            <a:endParaRPr lang="en-US"/>
          </a:p>
          <a:p>
            <a:endParaRPr lang="en-US"/>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21</a:t>
            </a:fld>
            <a:endParaRPr lang="en-US"/>
          </a:p>
        </p:txBody>
      </p:sp>
      <p:pic>
        <p:nvPicPr>
          <p:cNvPr id="7" name="Picture 6" descr="A blue line graph with numbers&#10;&#10;Description automatically generated">
            <a:extLst>
              <a:ext uri="{FF2B5EF4-FFF2-40B4-BE49-F238E27FC236}">
                <a16:creationId xmlns:a16="http://schemas.microsoft.com/office/drawing/2014/main" id="{C655AD69-DD5F-AC61-6455-711D67C20E8F}"/>
              </a:ext>
            </a:extLst>
          </p:cNvPr>
          <p:cNvPicPr>
            <a:picLocks noChangeAspect="1"/>
          </p:cNvPicPr>
          <p:nvPr/>
        </p:nvPicPr>
        <p:blipFill>
          <a:blip r:embed="rId3"/>
          <a:stretch>
            <a:fillRect/>
          </a:stretch>
        </p:blipFill>
        <p:spPr>
          <a:xfrm>
            <a:off x="853270" y="1881122"/>
            <a:ext cx="10349760" cy="4473618"/>
          </a:xfrm>
          <a:prstGeom prst="rect">
            <a:avLst/>
          </a:prstGeom>
        </p:spPr>
      </p:pic>
      <p:pic>
        <p:nvPicPr>
          <p:cNvPr id="4" name="Picture 3" descr="A graph of blue lines&#10;&#10;Description automatically generated">
            <a:extLst>
              <a:ext uri="{FF2B5EF4-FFF2-40B4-BE49-F238E27FC236}">
                <a16:creationId xmlns:a16="http://schemas.microsoft.com/office/drawing/2014/main" id="{89021A5D-14E3-D569-421D-2034747A3558}"/>
              </a:ext>
            </a:extLst>
          </p:cNvPr>
          <p:cNvPicPr>
            <a:picLocks noChangeAspect="1"/>
          </p:cNvPicPr>
          <p:nvPr/>
        </p:nvPicPr>
        <p:blipFill>
          <a:blip r:embed="rId4"/>
          <a:stretch>
            <a:fillRect/>
          </a:stretch>
        </p:blipFill>
        <p:spPr>
          <a:xfrm>
            <a:off x="850536" y="1878299"/>
            <a:ext cx="10465945" cy="4456763"/>
          </a:xfrm>
          <a:prstGeom prst="rect">
            <a:avLst/>
          </a:prstGeom>
        </p:spPr>
      </p:pic>
    </p:spTree>
    <p:extLst>
      <p:ext uri="{BB962C8B-B14F-4D97-AF65-F5344CB8AC3E}">
        <p14:creationId xmlns:p14="http://schemas.microsoft.com/office/powerpoint/2010/main" val="961898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a:solidFill>
                  <a:srgbClr val="224E7F"/>
                </a:solidFill>
              </a:rPr>
              <a:t>SARIMA</a:t>
            </a:r>
            <a:r>
              <a:rPr lang="en-US"/>
              <a:t> Model - Parameter</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10665542" cy="3737541"/>
          </a:xfrm>
        </p:spPr>
        <p:txBody>
          <a:bodyPr vert="horz" lIns="91440" tIns="45720" rIns="91440" bIns="45720" rtlCol="0" anchor="t">
            <a:normAutofit/>
          </a:bodyPr>
          <a:lstStyle/>
          <a:p>
            <a:endParaRPr lang="en-US"/>
          </a:p>
          <a:p>
            <a:endParaRPr lang="en-US"/>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22</a:t>
            </a:fld>
            <a:endParaRPr lang="en-US"/>
          </a:p>
        </p:txBody>
      </p:sp>
      <p:pic>
        <p:nvPicPr>
          <p:cNvPr id="5" name="Picture 4" descr="A graph with blue lines&#10;&#10;Description automatically generated">
            <a:extLst>
              <a:ext uri="{FF2B5EF4-FFF2-40B4-BE49-F238E27FC236}">
                <a16:creationId xmlns:a16="http://schemas.microsoft.com/office/drawing/2014/main" id="{939B1751-FD8C-4757-BC7C-736B4BED5BFC}"/>
              </a:ext>
            </a:extLst>
          </p:cNvPr>
          <p:cNvPicPr>
            <a:picLocks noChangeAspect="1"/>
          </p:cNvPicPr>
          <p:nvPr/>
        </p:nvPicPr>
        <p:blipFill>
          <a:blip r:embed="rId3"/>
          <a:stretch>
            <a:fillRect/>
          </a:stretch>
        </p:blipFill>
        <p:spPr>
          <a:xfrm>
            <a:off x="3329379" y="1935075"/>
            <a:ext cx="5533242" cy="4417903"/>
          </a:xfrm>
          <a:prstGeom prst="rect">
            <a:avLst/>
          </a:prstGeom>
        </p:spPr>
      </p:pic>
      <p:pic>
        <p:nvPicPr>
          <p:cNvPr id="8" name="Picture 7" descr="A graph with blue lines&#10;&#10;Description automatically generated">
            <a:extLst>
              <a:ext uri="{FF2B5EF4-FFF2-40B4-BE49-F238E27FC236}">
                <a16:creationId xmlns:a16="http://schemas.microsoft.com/office/drawing/2014/main" id="{036DFD9D-53C1-934D-A518-35913968695F}"/>
              </a:ext>
            </a:extLst>
          </p:cNvPr>
          <p:cNvPicPr>
            <a:picLocks noChangeAspect="1"/>
          </p:cNvPicPr>
          <p:nvPr/>
        </p:nvPicPr>
        <p:blipFill>
          <a:blip r:embed="rId4"/>
          <a:stretch>
            <a:fillRect/>
          </a:stretch>
        </p:blipFill>
        <p:spPr>
          <a:xfrm>
            <a:off x="3340075" y="1937557"/>
            <a:ext cx="5518096" cy="4425689"/>
          </a:xfrm>
          <a:prstGeom prst="rect">
            <a:avLst/>
          </a:prstGeom>
        </p:spPr>
      </p:pic>
    </p:spTree>
    <p:extLst>
      <p:ext uri="{BB962C8B-B14F-4D97-AF65-F5344CB8AC3E}">
        <p14:creationId xmlns:p14="http://schemas.microsoft.com/office/powerpoint/2010/main" val="3800122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a:solidFill>
                  <a:srgbClr val="224E7F"/>
                </a:solidFill>
              </a:rPr>
              <a:t>SARIMA</a:t>
            </a:r>
            <a:r>
              <a:rPr lang="en-US"/>
              <a:t> Model</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10665542" cy="3737541"/>
          </a:xfrm>
        </p:spPr>
        <p:txBody>
          <a:bodyPr vert="horz" lIns="91440" tIns="45720" rIns="91440" bIns="45720" rtlCol="0" anchor="t">
            <a:normAutofit/>
          </a:bodyPr>
          <a:lstStyle/>
          <a:p>
            <a:endParaRPr lang="en-US"/>
          </a:p>
          <a:p>
            <a:endParaRPr lang="en-US"/>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23</a:t>
            </a:fld>
            <a:endParaRPr lang="en-US"/>
          </a:p>
        </p:txBody>
      </p:sp>
      <p:pic>
        <p:nvPicPr>
          <p:cNvPr id="4" name="Picture 3" descr="SARIMA Time Series Equation">
            <a:extLst>
              <a:ext uri="{FF2B5EF4-FFF2-40B4-BE49-F238E27FC236}">
                <a16:creationId xmlns:a16="http://schemas.microsoft.com/office/drawing/2014/main" id="{AAFF05EA-03AC-AFCC-0C4A-6F5C645E5A2A}"/>
              </a:ext>
            </a:extLst>
          </p:cNvPr>
          <p:cNvPicPr>
            <a:picLocks noChangeAspect="1"/>
          </p:cNvPicPr>
          <p:nvPr/>
        </p:nvPicPr>
        <p:blipFill>
          <a:blip r:embed="rId3"/>
          <a:stretch>
            <a:fillRect/>
          </a:stretch>
        </p:blipFill>
        <p:spPr>
          <a:xfrm>
            <a:off x="1832976" y="1701441"/>
            <a:ext cx="8536486" cy="4457199"/>
          </a:xfrm>
          <a:prstGeom prst="rect">
            <a:avLst/>
          </a:prstGeom>
        </p:spPr>
      </p:pic>
    </p:spTree>
    <p:extLst>
      <p:ext uri="{BB962C8B-B14F-4D97-AF65-F5344CB8AC3E}">
        <p14:creationId xmlns:p14="http://schemas.microsoft.com/office/powerpoint/2010/main" val="2569202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normAutofit/>
          </a:bodyPr>
          <a:lstStyle/>
          <a:p>
            <a:r>
              <a:rPr lang="en-US" err="1">
                <a:solidFill>
                  <a:srgbClr val="224E7F"/>
                </a:solidFill>
              </a:rPr>
              <a:t>SArima</a:t>
            </a:r>
            <a:r>
              <a:rPr lang="en-US">
                <a:solidFill>
                  <a:srgbClr val="224E7F"/>
                </a:solidFill>
              </a:rPr>
              <a:t> model prediction</a:t>
            </a:r>
            <a:endParaRPr lang="en-US"/>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10665542" cy="3737541"/>
          </a:xfrm>
        </p:spPr>
        <p:txBody>
          <a:bodyPr vert="horz" lIns="91440" tIns="45720" rIns="91440" bIns="45720" rtlCol="0" anchor="t">
            <a:normAutofit/>
          </a:bodyPr>
          <a:lstStyle/>
          <a:p>
            <a:endParaRPr lang="en-US"/>
          </a:p>
          <a:p>
            <a:endParaRPr lang="en-US"/>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24</a:t>
            </a:fld>
            <a:endParaRPr lang="en-US"/>
          </a:p>
        </p:txBody>
      </p:sp>
      <p:pic>
        <p:nvPicPr>
          <p:cNvPr id="7" name="Picture 6" descr="A graph with blue lines&#10;&#10;Description automatically generated">
            <a:extLst>
              <a:ext uri="{FF2B5EF4-FFF2-40B4-BE49-F238E27FC236}">
                <a16:creationId xmlns:a16="http://schemas.microsoft.com/office/drawing/2014/main" id="{734F2C57-F84C-DF01-149A-8506A27F5017}"/>
              </a:ext>
            </a:extLst>
          </p:cNvPr>
          <p:cNvPicPr>
            <a:picLocks noChangeAspect="1"/>
          </p:cNvPicPr>
          <p:nvPr/>
        </p:nvPicPr>
        <p:blipFill>
          <a:blip r:embed="rId3"/>
          <a:stretch>
            <a:fillRect/>
          </a:stretch>
        </p:blipFill>
        <p:spPr>
          <a:xfrm>
            <a:off x="757498" y="1901999"/>
            <a:ext cx="10468235" cy="4452741"/>
          </a:xfrm>
          <a:prstGeom prst="rect">
            <a:avLst/>
          </a:prstGeom>
        </p:spPr>
      </p:pic>
      <p:pic>
        <p:nvPicPr>
          <p:cNvPr id="4" name="Picture 3">
            <a:extLst>
              <a:ext uri="{FF2B5EF4-FFF2-40B4-BE49-F238E27FC236}">
                <a16:creationId xmlns:a16="http://schemas.microsoft.com/office/drawing/2014/main" id="{4DC55955-0345-119F-081E-9F975B553CC8}"/>
              </a:ext>
            </a:extLst>
          </p:cNvPr>
          <p:cNvPicPr>
            <a:picLocks noChangeAspect="1"/>
          </p:cNvPicPr>
          <p:nvPr/>
        </p:nvPicPr>
        <p:blipFill>
          <a:blip r:embed="rId4"/>
          <a:stretch>
            <a:fillRect/>
          </a:stretch>
        </p:blipFill>
        <p:spPr>
          <a:xfrm>
            <a:off x="763405" y="1903282"/>
            <a:ext cx="10665189" cy="4469254"/>
          </a:xfrm>
          <a:prstGeom prst="rect">
            <a:avLst/>
          </a:prstGeom>
        </p:spPr>
      </p:pic>
    </p:spTree>
    <p:extLst>
      <p:ext uri="{BB962C8B-B14F-4D97-AF65-F5344CB8AC3E}">
        <p14:creationId xmlns:p14="http://schemas.microsoft.com/office/powerpoint/2010/main" val="2097388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normAutofit/>
          </a:bodyPr>
          <a:lstStyle/>
          <a:p>
            <a:r>
              <a:rPr lang="en-US" err="1">
                <a:solidFill>
                  <a:srgbClr val="224E7F"/>
                </a:solidFill>
              </a:rPr>
              <a:t>SArima</a:t>
            </a:r>
            <a:r>
              <a:rPr lang="en-US">
                <a:solidFill>
                  <a:srgbClr val="224E7F"/>
                </a:solidFill>
              </a:rPr>
              <a:t> model prediction</a:t>
            </a:r>
            <a:endParaRPr lang="en-US"/>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10665542" cy="3737541"/>
          </a:xfrm>
        </p:spPr>
        <p:txBody>
          <a:bodyPr vert="horz" lIns="91440" tIns="45720" rIns="91440" bIns="45720" rtlCol="0" anchor="t">
            <a:normAutofit/>
          </a:bodyPr>
          <a:lstStyle/>
          <a:p>
            <a:endParaRPr lang="en-US"/>
          </a:p>
          <a:p>
            <a:endParaRPr lang="en-US"/>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25</a:t>
            </a:fld>
            <a:endParaRPr lang="en-US"/>
          </a:p>
        </p:txBody>
      </p:sp>
      <p:sp>
        <p:nvSpPr>
          <p:cNvPr id="8" name="Text Placeholder 5">
            <a:extLst>
              <a:ext uri="{FF2B5EF4-FFF2-40B4-BE49-F238E27FC236}">
                <a16:creationId xmlns:a16="http://schemas.microsoft.com/office/drawing/2014/main" id="{3655C1E3-3948-5AE7-596F-28EFBD7AD2A8}"/>
              </a:ext>
            </a:extLst>
          </p:cNvPr>
          <p:cNvSpPr txBox="1">
            <a:spLocks/>
          </p:cNvSpPr>
          <p:nvPr/>
        </p:nvSpPr>
        <p:spPr>
          <a:xfrm>
            <a:off x="3972839" y="5774171"/>
            <a:ext cx="4110256" cy="762611"/>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lang="en-US" sz="1800" kern="120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lang="en-US" sz="1800" kern="120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lang="en-US" sz="1800" kern="120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lang="en-US" sz="1800" kern="120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Mean Absolute Percent Error:  </a:t>
            </a:r>
            <a:r>
              <a:rPr lang="en-US">
                <a:latin typeface="Avenir Next LT Pro"/>
              </a:rPr>
              <a:t>.072</a:t>
            </a:r>
            <a:endParaRPr lang="en-US"/>
          </a:p>
          <a:p>
            <a:pPr marL="0" indent="0">
              <a:buNone/>
            </a:pPr>
            <a:r>
              <a:rPr lang="en-US"/>
              <a:t>Root Mean Squared Error: 1466.49</a:t>
            </a:r>
          </a:p>
        </p:txBody>
      </p:sp>
      <p:pic>
        <p:nvPicPr>
          <p:cNvPr id="9" name="Picture 8" descr="A graph of blue and orange lines&#10;&#10;Description automatically generated">
            <a:extLst>
              <a:ext uri="{FF2B5EF4-FFF2-40B4-BE49-F238E27FC236}">
                <a16:creationId xmlns:a16="http://schemas.microsoft.com/office/drawing/2014/main" id="{FE86F5EF-5A2A-C58D-BD2C-A04298FD7721}"/>
              </a:ext>
            </a:extLst>
          </p:cNvPr>
          <p:cNvPicPr>
            <a:picLocks noChangeAspect="1"/>
          </p:cNvPicPr>
          <p:nvPr/>
        </p:nvPicPr>
        <p:blipFill>
          <a:blip r:embed="rId3"/>
          <a:stretch>
            <a:fillRect/>
          </a:stretch>
        </p:blipFill>
        <p:spPr>
          <a:xfrm>
            <a:off x="762652" y="1933313"/>
            <a:ext cx="10530996" cy="3836879"/>
          </a:xfrm>
          <a:prstGeom prst="rect">
            <a:avLst/>
          </a:prstGeom>
        </p:spPr>
      </p:pic>
      <p:pic>
        <p:nvPicPr>
          <p:cNvPr id="4" name="Picture 3" descr="A graph of blue and orange lines&#10;&#10;Description automatically generated">
            <a:extLst>
              <a:ext uri="{FF2B5EF4-FFF2-40B4-BE49-F238E27FC236}">
                <a16:creationId xmlns:a16="http://schemas.microsoft.com/office/drawing/2014/main" id="{912BAA52-1018-75C6-A10E-ED4DD80829A2}"/>
              </a:ext>
            </a:extLst>
          </p:cNvPr>
          <p:cNvPicPr>
            <a:picLocks noChangeAspect="1"/>
          </p:cNvPicPr>
          <p:nvPr/>
        </p:nvPicPr>
        <p:blipFill>
          <a:blip r:embed="rId4"/>
          <a:stretch>
            <a:fillRect/>
          </a:stretch>
        </p:blipFill>
        <p:spPr>
          <a:xfrm>
            <a:off x="760517" y="1715906"/>
            <a:ext cx="10677213" cy="4213173"/>
          </a:xfrm>
          <a:prstGeom prst="rect">
            <a:avLst/>
          </a:prstGeom>
        </p:spPr>
      </p:pic>
    </p:spTree>
    <p:extLst>
      <p:ext uri="{BB962C8B-B14F-4D97-AF65-F5344CB8AC3E}">
        <p14:creationId xmlns:p14="http://schemas.microsoft.com/office/powerpoint/2010/main" val="2024478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normAutofit/>
          </a:bodyPr>
          <a:lstStyle/>
          <a:p>
            <a:r>
              <a:rPr lang="en-US" err="1">
                <a:solidFill>
                  <a:srgbClr val="224E7F"/>
                </a:solidFill>
              </a:rPr>
              <a:t>SArima</a:t>
            </a:r>
            <a:r>
              <a:rPr lang="en-US">
                <a:solidFill>
                  <a:srgbClr val="224E7F"/>
                </a:solidFill>
              </a:rPr>
              <a:t> model prediction</a:t>
            </a:r>
            <a:endParaRPr lang="en-US"/>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10665542" cy="3737541"/>
          </a:xfrm>
        </p:spPr>
        <p:txBody>
          <a:bodyPr vert="horz" lIns="91440" tIns="45720" rIns="91440" bIns="45720" rtlCol="0" anchor="t">
            <a:normAutofit/>
          </a:bodyPr>
          <a:lstStyle/>
          <a:p>
            <a:endParaRPr lang="en-US"/>
          </a:p>
          <a:p>
            <a:endParaRPr lang="en-US"/>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26</a:t>
            </a:fld>
            <a:endParaRPr lang="en-US"/>
          </a:p>
        </p:txBody>
      </p:sp>
      <p:pic>
        <p:nvPicPr>
          <p:cNvPr id="4" name="Picture 3" descr="A graph of blue and orange lines&#10;&#10;Description automatically generated">
            <a:extLst>
              <a:ext uri="{FF2B5EF4-FFF2-40B4-BE49-F238E27FC236}">
                <a16:creationId xmlns:a16="http://schemas.microsoft.com/office/drawing/2014/main" id="{D35DD7CF-463E-34C3-5F1B-FDC6DAA8C867}"/>
              </a:ext>
            </a:extLst>
          </p:cNvPr>
          <p:cNvPicPr>
            <a:picLocks noChangeAspect="1"/>
          </p:cNvPicPr>
          <p:nvPr/>
        </p:nvPicPr>
        <p:blipFill>
          <a:blip r:embed="rId3"/>
          <a:stretch>
            <a:fillRect/>
          </a:stretch>
        </p:blipFill>
        <p:spPr>
          <a:xfrm>
            <a:off x="926601" y="1867813"/>
            <a:ext cx="10150908" cy="4489799"/>
          </a:xfrm>
          <a:prstGeom prst="rect">
            <a:avLst/>
          </a:prstGeom>
        </p:spPr>
      </p:pic>
      <p:pic>
        <p:nvPicPr>
          <p:cNvPr id="5" name="Picture 4" descr="A graph of blue and orange lines&#10;&#10;Description automatically generated">
            <a:extLst>
              <a:ext uri="{FF2B5EF4-FFF2-40B4-BE49-F238E27FC236}">
                <a16:creationId xmlns:a16="http://schemas.microsoft.com/office/drawing/2014/main" id="{95EEF08A-9873-1C06-8286-8450B7DD735A}"/>
              </a:ext>
            </a:extLst>
          </p:cNvPr>
          <p:cNvPicPr>
            <a:picLocks noChangeAspect="1"/>
          </p:cNvPicPr>
          <p:nvPr/>
        </p:nvPicPr>
        <p:blipFill>
          <a:blip r:embed="rId4"/>
          <a:stretch>
            <a:fillRect/>
          </a:stretch>
        </p:blipFill>
        <p:spPr>
          <a:xfrm>
            <a:off x="923691" y="1869867"/>
            <a:ext cx="10150995" cy="4667250"/>
          </a:xfrm>
          <a:prstGeom prst="rect">
            <a:avLst/>
          </a:prstGeom>
        </p:spPr>
      </p:pic>
    </p:spTree>
    <p:extLst>
      <p:ext uri="{BB962C8B-B14F-4D97-AF65-F5344CB8AC3E}">
        <p14:creationId xmlns:p14="http://schemas.microsoft.com/office/powerpoint/2010/main" val="1244554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2785508"/>
          </a:xfrm>
        </p:spPr>
        <p:txBody>
          <a:bodyPr>
            <a:normAutofit/>
          </a:bodyPr>
          <a:lstStyle/>
          <a:p>
            <a:r>
              <a:rPr lang="en-US"/>
              <a:t>Supervised Learning Models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974772" y="3373686"/>
            <a:ext cx="6449785" cy="1029586"/>
          </a:xfrm>
        </p:spPr>
        <p:txBody>
          <a:bodyPr/>
          <a:lstStyle/>
          <a:p>
            <a:r>
              <a:rPr lang="en-US"/>
              <a:t>Our plans to predict the future</a:t>
            </a:r>
          </a:p>
          <a:p>
            <a:endParaRPr lang="en-US"/>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27</a:t>
            </a:fld>
            <a:endParaRPr lang="en-US"/>
          </a:p>
        </p:txBody>
      </p:sp>
    </p:spTree>
    <p:extLst>
      <p:ext uri="{BB962C8B-B14F-4D97-AF65-F5344CB8AC3E}">
        <p14:creationId xmlns:p14="http://schemas.microsoft.com/office/powerpoint/2010/main" val="3929533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a:t>Multiplication chain approach</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10665542" cy="3737541"/>
          </a:xfrm>
        </p:spPr>
        <p:txBody>
          <a:bodyPr vert="horz" lIns="91440" tIns="45720" rIns="91440" bIns="45720" rtlCol="0" anchor="t">
            <a:normAutofit/>
          </a:bodyPr>
          <a:lstStyle/>
          <a:p>
            <a:r>
              <a:rPr lang="en-US"/>
              <a:t>For this model, 10 datasets were chosen that contained datetime ranges between 12/31/2013 01:00:00 to 01/2/2018 00:00:00. </a:t>
            </a:r>
          </a:p>
          <a:p>
            <a:r>
              <a:rPr lang="en-US"/>
              <a:t>Below is a visualization of the yearly energy consumption of each of the ten utilities derived from a 4-year average for the respective datasets. The magnitude of the data differs greatly from utility to utility, but the shape and relative trends have very significant similarities</a:t>
            </a:r>
          </a:p>
          <a:p>
            <a:endParaRPr lang="en-US"/>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28</a:t>
            </a:fld>
            <a:endParaRPr lang="en-US"/>
          </a:p>
        </p:txBody>
      </p:sp>
      <p:pic>
        <p:nvPicPr>
          <p:cNvPr id="4" name="Picture 3" descr="A group of blue lines&#10;&#10;Description automatically generated">
            <a:extLst>
              <a:ext uri="{FF2B5EF4-FFF2-40B4-BE49-F238E27FC236}">
                <a16:creationId xmlns:a16="http://schemas.microsoft.com/office/drawing/2014/main" id="{4F647505-7BB0-94B6-76AE-B1DB4B79839A}"/>
              </a:ext>
            </a:extLst>
          </p:cNvPr>
          <p:cNvPicPr>
            <a:picLocks noChangeAspect="1"/>
          </p:cNvPicPr>
          <p:nvPr/>
        </p:nvPicPr>
        <p:blipFill>
          <a:blip r:embed="rId3"/>
          <a:stretch>
            <a:fillRect/>
          </a:stretch>
        </p:blipFill>
        <p:spPr>
          <a:xfrm>
            <a:off x="3004456" y="4011002"/>
            <a:ext cx="6193972" cy="2841938"/>
          </a:xfrm>
          <a:prstGeom prst="rect">
            <a:avLst/>
          </a:prstGeom>
        </p:spPr>
      </p:pic>
    </p:spTree>
    <p:extLst>
      <p:ext uri="{BB962C8B-B14F-4D97-AF65-F5344CB8AC3E}">
        <p14:creationId xmlns:p14="http://schemas.microsoft.com/office/powerpoint/2010/main" val="2390678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a:t>Multiplication chain APPROACH</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10665542" cy="3737541"/>
          </a:xfrm>
        </p:spPr>
        <p:txBody>
          <a:bodyPr vert="horz" lIns="91440" tIns="45720" rIns="91440" bIns="45720" rtlCol="0" anchor="t">
            <a:normAutofit fontScale="92500" lnSpcReduction="10000"/>
          </a:bodyPr>
          <a:lstStyle/>
          <a:p>
            <a:endParaRPr lang="en-US" sz="1600"/>
          </a:p>
          <a:p>
            <a:r>
              <a:rPr lang="en-US" sz="1600"/>
              <a:t>The multiplication chain approach attempts to derive trends from the data on 4 different seasonality's/timescales - Hourly, daily, monthly, and yearly. For hourly, daily, and monthly, it attempts to create a multiplier dictionaries for the given seasonality's. </a:t>
            </a:r>
          </a:p>
          <a:p>
            <a:r>
              <a:rPr lang="en-US" sz="1600"/>
              <a:t>The hourly dictionary for example contains 24 entries for hours 0-23, each entry has associated with it a corresponding multiplier that describes to what extent that given hour exceeds or falls short of average hourly consumption over the course of 24 hours. A multiplier of .8 on hour 4 for instance would indicate that consumption at 5am on any given day should be around 20% less than the average hourly consumption for that given day. A multiplier of 1.2 at hour 11 then would indicate that consumption at 12pm on any given day should be around 20% more than the average hourly consumption for that given day. </a:t>
            </a:r>
          </a:p>
          <a:p>
            <a:r>
              <a:rPr lang="en-US" sz="1600"/>
              <a:t>The same approach is used for days, 0-6 representing a 7-day weekly seasonality. A value of 1.3 on day 3 would indicate that on Wednesday of any given week, one could expect the hourly consumption on that day to be 30% higher than the average in the given week</a:t>
            </a:r>
          </a:p>
          <a:p>
            <a:r>
              <a:rPr lang="en-US" sz="1600"/>
              <a:t>The same logic is applied to months which go from 0-11 and has 12-month seasonality. </a:t>
            </a:r>
          </a:p>
          <a:p>
            <a:endParaRPr lang="en-US" sz="1600"/>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29</a:t>
            </a:fld>
            <a:endParaRPr lang="en-US"/>
          </a:p>
        </p:txBody>
      </p:sp>
    </p:spTree>
    <p:extLst>
      <p:ext uri="{BB962C8B-B14F-4D97-AF65-F5344CB8AC3E}">
        <p14:creationId xmlns:p14="http://schemas.microsoft.com/office/powerpoint/2010/main" val="963736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97343" cy="710513"/>
          </a:xfrm>
        </p:spPr>
        <p:txBody>
          <a:bodyPr/>
          <a:lstStyle/>
          <a:p>
            <a:r>
              <a:rPr lang="en-US"/>
              <a:t>Our Method</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565355" y="1930294"/>
            <a:ext cx="6794295" cy="3836424"/>
          </a:xfrm>
        </p:spPr>
        <p:txBody>
          <a:bodyPr vert="horz" lIns="91440" tIns="45720" rIns="91440" bIns="45720" rtlCol="0" anchor="t">
            <a:normAutofit/>
          </a:bodyPr>
          <a:lstStyle/>
          <a:p>
            <a:r>
              <a:rPr lang="en-US"/>
              <a:t>Our plan is to use past energy consumption data from PJM Interconnection LLC in order to create a supervised learning model that can provide insight into data trends of the future.</a:t>
            </a:r>
          </a:p>
          <a:p>
            <a:r>
              <a:rPr lang="en-US"/>
              <a:t>For example:</a:t>
            </a:r>
          </a:p>
          <a:p>
            <a:pPr marL="285750" indent="-285750">
              <a:buFont typeface="Arial" panose="020B0604020202020204" pitchFamily="34" charset="0"/>
              <a:buChar char="•"/>
            </a:pPr>
            <a:r>
              <a:rPr lang="en-US"/>
              <a:t>What time of the day is energy usage highest?</a:t>
            </a:r>
          </a:p>
          <a:p>
            <a:pPr marL="285750" indent="-285750">
              <a:buFont typeface="Arial" panose="020B0604020202020204" pitchFamily="34" charset="0"/>
              <a:buChar char="•"/>
            </a:pPr>
            <a:r>
              <a:rPr lang="en-US"/>
              <a:t>What about time of year?</a:t>
            </a:r>
          </a:p>
          <a:p>
            <a:pPr marL="285750" indent="-285750">
              <a:buFont typeface="Arial" panose="020B0604020202020204" pitchFamily="34" charset="0"/>
              <a:buChar char="•"/>
            </a:pPr>
            <a:r>
              <a:rPr lang="en-US"/>
              <a:t>Is energy usage steadily climbing?</a:t>
            </a:r>
          </a:p>
          <a:p>
            <a:r>
              <a:rPr lang="en-US"/>
              <a:t>There are many potential questions that our model will hopefully be able to help answer</a:t>
            </a:r>
          </a:p>
          <a:p>
            <a:pPr marL="285750" indent="-285750">
              <a:buFont typeface="Arial" panose="020B0604020202020204" pitchFamily="34" charset="0"/>
              <a:buChar char="•"/>
            </a:pPr>
            <a:endParaRPr lang="en-US"/>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3</a:t>
            </a:fld>
            <a:endParaRPr lang="en-US"/>
          </a:p>
        </p:txBody>
      </p:sp>
    </p:spTree>
    <p:extLst>
      <p:ext uri="{BB962C8B-B14F-4D97-AF65-F5344CB8AC3E}">
        <p14:creationId xmlns:p14="http://schemas.microsoft.com/office/powerpoint/2010/main" val="1346372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a:t>Multiplication chain APPROACH</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10665542" cy="3737541"/>
          </a:xfrm>
        </p:spPr>
        <p:txBody>
          <a:bodyPr vert="horz" lIns="91440" tIns="45720" rIns="91440" bIns="45720" rtlCol="0" anchor="t">
            <a:normAutofit fontScale="77500" lnSpcReduction="20000"/>
          </a:bodyPr>
          <a:lstStyle/>
          <a:p>
            <a:r>
              <a:rPr lang="en-US" sz="1600"/>
              <a:t>The idea behind the approach is that the shorter-term seasonality patterns are independent of the larger patterns. The relative trends in hourly consumption for a given day remain the same regardless of what day of the week it is. If people tend to consume 20% more energy at 9pm than their hourly average of the course of a day, then this pattern holds regardless if Tuesday or Saturday. Similarly, if people tend to consume 20% energy on Saturdays as opposed to Tuesdays relative to the average of the given week, then this pattern should hold regardless of what week of the month it is, or what month of the year it is. And once again if it’s the case that people tend to consume let's say 30% more energy in December say due to costs of heating than the monthly average of the given year, then this trend should hold regardless of what year it is.  and for years which do not have a seasonality that were considering, we simply extract a multiplier from year over year growth in energy consumption</a:t>
            </a:r>
          </a:p>
          <a:p>
            <a:r>
              <a:rPr lang="en-US" sz="1600"/>
              <a:t>Predicting the energy consumption for any given datetime then only requires that we perform a series of multiplications on some base value. The process for this being</a:t>
            </a:r>
          </a:p>
          <a:p>
            <a:r>
              <a:rPr lang="en-US" sz="1600">
                <a:ea typeface="+mn-lt"/>
                <a:cs typeface="+mn-lt"/>
              </a:rPr>
              <a:t>Start with a base hourly consumption value for a year x and target year y</a:t>
            </a:r>
            <a:endParaRPr lang="en-US" sz="1600"/>
          </a:p>
          <a:p>
            <a:r>
              <a:rPr lang="en-US" sz="1600">
                <a:ea typeface="+mn-lt"/>
                <a:cs typeface="+mn-lt"/>
              </a:rPr>
              <a:t>Multiply it by its hourly factor</a:t>
            </a:r>
            <a:endParaRPr lang="en-US"/>
          </a:p>
          <a:p>
            <a:r>
              <a:rPr lang="en-US" sz="1600">
                <a:ea typeface="+mn-lt"/>
                <a:cs typeface="+mn-lt"/>
              </a:rPr>
              <a:t>Multiply again by its day-of-week factor</a:t>
            </a:r>
            <a:endParaRPr lang="en-US"/>
          </a:p>
          <a:p>
            <a:r>
              <a:rPr lang="en-US" sz="1600">
                <a:ea typeface="+mn-lt"/>
                <a:cs typeface="+mn-lt"/>
              </a:rPr>
              <a:t>Multiply by its monthly factor</a:t>
            </a:r>
            <a:endParaRPr lang="en-US"/>
          </a:p>
          <a:p>
            <a:r>
              <a:rPr lang="en-US" sz="1600">
                <a:ea typeface="+mn-lt"/>
                <a:cs typeface="+mn-lt"/>
              </a:rPr>
              <a:t>Multiply it by the yearly growth factor times y minus x</a:t>
            </a:r>
            <a:endParaRPr lang="en-US"/>
          </a:p>
          <a:p>
            <a:endParaRPr lang="en-US" sz="1600"/>
          </a:p>
          <a:p>
            <a:endParaRPr lang="en-US" sz="1600"/>
          </a:p>
          <a:p>
            <a:endParaRPr lang="en-US" sz="1600"/>
          </a:p>
          <a:p>
            <a:endParaRPr lang="en-US" sz="1600"/>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30</a:t>
            </a:fld>
            <a:endParaRPr lang="en-US"/>
          </a:p>
        </p:txBody>
      </p:sp>
    </p:spTree>
    <p:extLst>
      <p:ext uri="{BB962C8B-B14F-4D97-AF65-F5344CB8AC3E}">
        <p14:creationId xmlns:p14="http://schemas.microsoft.com/office/powerpoint/2010/main" val="409792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a:t>Multiplication chain DATA Processing</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10665542" cy="3737541"/>
          </a:xfrm>
        </p:spPr>
        <p:txBody>
          <a:bodyPr vert="horz" lIns="91440" tIns="45720" rIns="91440" bIns="45720" rtlCol="0" anchor="t">
            <a:normAutofit fontScale="70000" lnSpcReduction="20000"/>
          </a:bodyPr>
          <a:lstStyle/>
          <a:p>
            <a:r>
              <a:rPr lang="en-US" sz="1600"/>
              <a:t>Because for this approach we are only interested in relative trends within our seasonality's ,we can disregard the actual magnitude difference between our datasets and mean normalize all the datasets such 1 is "average" and anything above or below can be easily understood as a percentage deviation from that. 1.2 for instance is 20% more, .7 is 30% less. After this, we created a combined datasets that averaged the mean normalized values of each given date-time across the datetime range of 12/31/2013 01:00:00 to 01/2/2018 00:00:00. The reason this was done was to make it so that each dataset could "contribute" their own idiosyncrasies so to speak without our multiplier dictionaries becoming overfitted on them.</a:t>
            </a:r>
          </a:p>
          <a:p>
            <a:r>
              <a:rPr lang="en-US" sz="1600">
                <a:ea typeface="+mn-lt"/>
                <a:cs typeface="+mn-lt"/>
              </a:rPr>
              <a:t>Hourly: Compare each hour's MW to its day's average MW per hour</a:t>
            </a:r>
            <a:endParaRPr lang="en-US" sz="1600"/>
          </a:p>
          <a:p>
            <a:pPr lvl="1">
              <a:buFont typeface="Courier New" panose="020B0604020202020204" pitchFamily="34" charset="0"/>
              <a:buChar char="o"/>
            </a:pPr>
            <a:r>
              <a:rPr lang="en-US" sz="1600">
                <a:ea typeface="+mn-lt"/>
                <a:cs typeface="+mn-lt"/>
              </a:rPr>
              <a:t>If 3PM uses 1200 MW on a day averaging 1000 MW → multiplier = 1.2</a:t>
            </a:r>
            <a:endParaRPr lang="en-US"/>
          </a:p>
          <a:p>
            <a:r>
              <a:rPr lang="en-US" sz="1600">
                <a:ea typeface="+mn-lt"/>
                <a:cs typeface="+mn-lt"/>
              </a:rPr>
              <a:t>Shows how much higher/lower each hour runs compared to day's typical usage</a:t>
            </a:r>
            <a:endParaRPr lang="en-US"/>
          </a:p>
          <a:p>
            <a:r>
              <a:rPr lang="en-US" sz="1600">
                <a:ea typeface="+mn-lt"/>
                <a:cs typeface="+mn-lt"/>
              </a:rPr>
              <a:t>Daily: Compare each day's average MW/h to its week's average MW/h</a:t>
            </a:r>
            <a:endParaRPr lang="en-US" sz="1600"/>
          </a:p>
          <a:p>
            <a:pPr lvl="1">
              <a:buFont typeface="Courier New" panose="020B0604020202020204" pitchFamily="34" charset="0"/>
              <a:buChar char="o"/>
            </a:pPr>
            <a:r>
              <a:rPr lang="en-US" sz="1600">
                <a:ea typeface="+mn-lt"/>
                <a:cs typeface="+mn-lt"/>
              </a:rPr>
              <a:t>If Tuesday has an average of 1300 MW/h in a week averaging 1000 MW/h → multiplier = 1.3</a:t>
            </a:r>
            <a:endParaRPr lang="en-US"/>
          </a:p>
          <a:p>
            <a:r>
              <a:rPr lang="en-US" sz="1600">
                <a:ea typeface="+mn-lt"/>
                <a:cs typeface="+mn-lt"/>
              </a:rPr>
              <a:t>Shows which days consistently use more/less energy than others</a:t>
            </a:r>
            <a:endParaRPr lang="en-US"/>
          </a:p>
          <a:p>
            <a:r>
              <a:rPr lang="en-US" sz="1600">
                <a:ea typeface="+mn-lt"/>
                <a:cs typeface="+mn-lt"/>
              </a:rPr>
              <a:t>Monthly: Compare each month's average MW/h to its year's average Mw/h</a:t>
            </a:r>
            <a:endParaRPr lang="en-US" sz="1600"/>
          </a:p>
          <a:p>
            <a:pPr lvl="1">
              <a:buFont typeface="Courier New" panose="020B0604020202020204" pitchFamily="34" charset="0"/>
              <a:buChar char="o"/>
            </a:pPr>
            <a:r>
              <a:rPr lang="en-US" sz="1600">
                <a:ea typeface="+mn-lt"/>
                <a:cs typeface="+mn-lt"/>
              </a:rPr>
              <a:t>If July averages 1000 MW/h in a year averaging 900 MWh per month → multiplier = .9</a:t>
            </a:r>
            <a:endParaRPr lang="en-US"/>
          </a:p>
          <a:p>
            <a:r>
              <a:rPr lang="en-US" sz="1600">
                <a:ea typeface="+mn-lt"/>
                <a:cs typeface="+mn-lt"/>
              </a:rPr>
              <a:t>Shows seasonal patterns in energy consumption</a:t>
            </a:r>
            <a:endParaRPr lang="en-US"/>
          </a:p>
          <a:p>
            <a:endParaRPr lang="en-US" sz="1600"/>
          </a:p>
          <a:p>
            <a:endParaRPr lang="en-US" sz="1600"/>
          </a:p>
          <a:p>
            <a:endParaRPr lang="en-US" sz="1600"/>
          </a:p>
          <a:p>
            <a:endParaRPr lang="en-US" sz="1600"/>
          </a:p>
          <a:p>
            <a:endParaRPr lang="en-US" sz="1600"/>
          </a:p>
          <a:p>
            <a:endParaRPr lang="en-US" sz="1600"/>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31</a:t>
            </a:fld>
            <a:endParaRPr lang="en-US"/>
          </a:p>
        </p:txBody>
      </p:sp>
    </p:spTree>
    <p:extLst>
      <p:ext uri="{BB962C8B-B14F-4D97-AF65-F5344CB8AC3E}">
        <p14:creationId xmlns:p14="http://schemas.microsoft.com/office/powerpoint/2010/main" val="1326386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a:t>Multiplication chain Multipliers</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10665542" cy="3737541"/>
          </a:xfrm>
        </p:spPr>
        <p:txBody>
          <a:bodyPr vert="horz" lIns="91440" tIns="45720" rIns="91440" bIns="45720" rtlCol="0" anchor="t">
            <a:normAutofit/>
          </a:bodyPr>
          <a:lstStyle/>
          <a:p>
            <a:endParaRPr lang="en-US" sz="1600"/>
          </a:p>
          <a:p>
            <a:endParaRPr lang="en-US" sz="1600"/>
          </a:p>
          <a:p>
            <a:endParaRPr lang="en-US" sz="1600"/>
          </a:p>
          <a:p>
            <a:endParaRPr lang="en-US" sz="1600"/>
          </a:p>
          <a:p>
            <a:endParaRPr lang="en-US" sz="1600"/>
          </a:p>
          <a:p>
            <a:endParaRPr lang="en-US" sz="1600"/>
          </a:p>
          <a:p>
            <a:endParaRPr lang="en-US" sz="1600"/>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32</a:t>
            </a:fld>
            <a:endParaRPr lang="en-US"/>
          </a:p>
        </p:txBody>
      </p:sp>
      <p:pic>
        <p:nvPicPr>
          <p:cNvPr id="4" name="Picture 3">
            <a:extLst>
              <a:ext uri="{FF2B5EF4-FFF2-40B4-BE49-F238E27FC236}">
                <a16:creationId xmlns:a16="http://schemas.microsoft.com/office/drawing/2014/main" id="{296C48D6-E525-B6D9-DA8E-96E764E3F945}"/>
              </a:ext>
            </a:extLst>
          </p:cNvPr>
          <p:cNvPicPr>
            <a:picLocks noChangeAspect="1"/>
          </p:cNvPicPr>
          <p:nvPr/>
        </p:nvPicPr>
        <p:blipFill>
          <a:blip r:embed="rId3"/>
          <a:stretch>
            <a:fillRect/>
          </a:stretch>
        </p:blipFill>
        <p:spPr>
          <a:xfrm>
            <a:off x="762000" y="2223029"/>
            <a:ext cx="10414000" cy="3427942"/>
          </a:xfrm>
          <a:prstGeom prst="rect">
            <a:avLst/>
          </a:prstGeom>
        </p:spPr>
      </p:pic>
    </p:spTree>
    <p:extLst>
      <p:ext uri="{BB962C8B-B14F-4D97-AF65-F5344CB8AC3E}">
        <p14:creationId xmlns:p14="http://schemas.microsoft.com/office/powerpoint/2010/main" val="18603157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a:t>Multiplication chain results</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33</a:t>
            </a:fld>
            <a:endParaRPr lang="en-US"/>
          </a:p>
        </p:txBody>
      </p:sp>
      <p:pic>
        <p:nvPicPr>
          <p:cNvPr id="5" name="Picture 4">
            <a:extLst>
              <a:ext uri="{FF2B5EF4-FFF2-40B4-BE49-F238E27FC236}">
                <a16:creationId xmlns:a16="http://schemas.microsoft.com/office/drawing/2014/main" id="{2B33F36F-9EA8-B9AE-C162-5D4759273381}"/>
              </a:ext>
            </a:extLst>
          </p:cNvPr>
          <p:cNvPicPr>
            <a:picLocks noChangeAspect="1"/>
          </p:cNvPicPr>
          <p:nvPr/>
        </p:nvPicPr>
        <p:blipFill>
          <a:blip r:embed="rId3"/>
          <a:stretch>
            <a:fillRect/>
          </a:stretch>
        </p:blipFill>
        <p:spPr>
          <a:xfrm>
            <a:off x="1155700" y="1920945"/>
            <a:ext cx="9817100" cy="3905109"/>
          </a:xfrm>
          <a:prstGeom prst="rect">
            <a:avLst/>
          </a:prstGeom>
        </p:spPr>
      </p:pic>
    </p:spTree>
    <p:extLst>
      <p:ext uri="{BB962C8B-B14F-4D97-AF65-F5344CB8AC3E}">
        <p14:creationId xmlns:p14="http://schemas.microsoft.com/office/powerpoint/2010/main" val="14795847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1257007"/>
            <a:ext cx="6449786" cy="2785508"/>
          </a:xfrm>
        </p:spPr>
        <p:txBody>
          <a:bodyPr>
            <a:normAutofit/>
          </a:bodyPr>
          <a:lstStyle/>
          <a:p>
            <a:r>
              <a:rPr lang="en-US"/>
              <a:t>Exponential Smoothing Model</a:t>
            </a: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34</a:t>
            </a:fld>
            <a:endParaRPr lang="en-US"/>
          </a:p>
        </p:txBody>
      </p:sp>
    </p:spTree>
    <p:extLst>
      <p:ext uri="{BB962C8B-B14F-4D97-AF65-F5344CB8AC3E}">
        <p14:creationId xmlns:p14="http://schemas.microsoft.com/office/powerpoint/2010/main" val="2461555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B40FD-41E1-D6B0-58B7-AA8BE299FECF}"/>
              </a:ext>
            </a:extLst>
          </p:cNvPr>
          <p:cNvSpPr>
            <a:spLocks noGrp="1"/>
          </p:cNvSpPr>
          <p:nvPr>
            <p:ph type="title"/>
          </p:nvPr>
        </p:nvSpPr>
        <p:spPr>
          <a:xfrm>
            <a:off x="594823" y="472778"/>
            <a:ext cx="10993927" cy="817564"/>
          </a:xfrm>
        </p:spPr>
        <p:txBody>
          <a:bodyPr>
            <a:normAutofit fontScale="90000"/>
          </a:bodyPr>
          <a:lstStyle/>
          <a:p>
            <a:r>
              <a:rPr lang="en-US" sz="4300">
                <a:ea typeface="+mj-lt"/>
                <a:cs typeface="+mj-lt"/>
              </a:rPr>
              <a:t>Holt-Winters Exponential Smoothing</a:t>
            </a:r>
            <a:endParaRPr lang="en-US" sz="4300" b="0">
              <a:ea typeface="+mj-lt"/>
              <a:cs typeface="+mj-lt"/>
            </a:endParaRPr>
          </a:p>
          <a:p>
            <a:r>
              <a:rPr lang="en-US" sz="4300">
                <a:solidFill>
                  <a:srgbClr val="F8F0E3"/>
                </a:solidFill>
                <a:ea typeface="+mj-lt"/>
                <a:cs typeface="+mj-lt"/>
              </a:rPr>
              <a:t>Holt-Winters Exponential Smoothing</a:t>
            </a:r>
            <a:endParaRPr lang="en-US" sz="4300" b="0">
              <a:solidFill>
                <a:srgbClr val="000000"/>
              </a:solidFill>
              <a:ea typeface="+mj-lt"/>
              <a:cs typeface="+mj-lt"/>
            </a:endParaRPr>
          </a:p>
          <a:p>
            <a:endParaRPr lang="en-US"/>
          </a:p>
        </p:txBody>
      </p:sp>
      <p:sp>
        <p:nvSpPr>
          <p:cNvPr id="5" name="TextBox 4">
            <a:extLst>
              <a:ext uri="{FF2B5EF4-FFF2-40B4-BE49-F238E27FC236}">
                <a16:creationId xmlns:a16="http://schemas.microsoft.com/office/drawing/2014/main" id="{5B7615EC-FD69-9819-BC8F-53EDFB3E4504}"/>
              </a:ext>
            </a:extLst>
          </p:cNvPr>
          <p:cNvSpPr txBox="1"/>
          <p:nvPr/>
        </p:nvSpPr>
        <p:spPr>
          <a:xfrm>
            <a:off x="592667" y="1291166"/>
            <a:ext cx="10996082" cy="51860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spcAft>
                <a:spcPts val="1200"/>
              </a:spcAft>
            </a:pPr>
            <a:r>
              <a:rPr lang="en-US">
                <a:ea typeface="+mn-lt"/>
                <a:cs typeface="+mn-lt"/>
              </a:rPr>
              <a:t>Holt-Winters Exponential Smoothing is a time series forecasting method that extends simple exponential smoothing to capture data with trends and seasonality. It decomposes the time series into three components:</a:t>
            </a:r>
          </a:p>
          <a:p>
            <a:pPr marL="285750" indent="-285750">
              <a:lnSpc>
                <a:spcPct val="150000"/>
              </a:lnSpc>
              <a:spcAft>
                <a:spcPts val="1200"/>
              </a:spcAft>
              <a:buFont typeface="Arial,Sans-Serif"/>
              <a:buChar char="•"/>
            </a:pPr>
            <a:r>
              <a:rPr lang="en-US">
                <a:ea typeface="+mn-lt"/>
                <a:cs typeface="+mn-lt"/>
              </a:rPr>
              <a:t>Level (L): The baseline value for the series.</a:t>
            </a:r>
          </a:p>
          <a:p>
            <a:pPr marL="285750" indent="-285750">
              <a:lnSpc>
                <a:spcPct val="150000"/>
              </a:lnSpc>
              <a:spcAft>
                <a:spcPts val="1200"/>
              </a:spcAft>
              <a:buFont typeface="Arial,Sans-Serif"/>
              <a:buChar char="•"/>
            </a:pPr>
            <a:r>
              <a:rPr lang="en-US">
                <a:ea typeface="+mn-lt"/>
                <a:cs typeface="+mn-lt"/>
              </a:rPr>
              <a:t>Trend (T): The direction in which the data is moving over time.</a:t>
            </a:r>
          </a:p>
          <a:p>
            <a:pPr marL="285750" indent="-285750">
              <a:lnSpc>
                <a:spcPct val="150000"/>
              </a:lnSpc>
              <a:spcAft>
                <a:spcPts val="1200"/>
              </a:spcAft>
              <a:buFont typeface="Arial,Sans-Serif"/>
              <a:buChar char="•"/>
            </a:pPr>
            <a:r>
              <a:rPr lang="en-US">
                <a:ea typeface="+mn-lt"/>
                <a:cs typeface="+mn-lt"/>
              </a:rPr>
              <a:t>Seasonality (S): Regular, repeating patterns within the data.</a:t>
            </a:r>
          </a:p>
          <a:p>
            <a:pPr>
              <a:lnSpc>
                <a:spcPct val="150000"/>
              </a:lnSpc>
              <a:spcAft>
                <a:spcPts val="1200"/>
              </a:spcAft>
            </a:pPr>
            <a:r>
              <a:rPr lang="en-US">
                <a:ea typeface="+mn-lt"/>
                <a:cs typeface="+mn-lt"/>
              </a:rPr>
              <a:t>There are 2 types of models that could be used:</a:t>
            </a:r>
          </a:p>
          <a:p>
            <a:pPr marL="285750" indent="-285750">
              <a:lnSpc>
                <a:spcPct val="150000"/>
              </a:lnSpc>
              <a:spcAft>
                <a:spcPts val="1200"/>
              </a:spcAft>
              <a:buFont typeface="Arial,Sans-Serif"/>
              <a:buChar char="•"/>
            </a:pPr>
            <a:r>
              <a:rPr lang="en-US">
                <a:ea typeface="+mn-lt"/>
                <a:cs typeface="+mn-lt"/>
              </a:rPr>
              <a:t>Additive Model: Used when seasonal variations are roughly constant over time.</a:t>
            </a:r>
          </a:p>
          <a:p>
            <a:pPr marL="285750" indent="-285750">
              <a:lnSpc>
                <a:spcPct val="150000"/>
              </a:lnSpc>
              <a:spcAft>
                <a:spcPts val="1200"/>
              </a:spcAft>
              <a:buFont typeface="Arial,Sans-Serif"/>
              <a:buChar char="•"/>
            </a:pPr>
            <a:r>
              <a:rPr lang="en-US">
                <a:ea typeface="+mn-lt"/>
                <a:cs typeface="+mn-lt"/>
              </a:rPr>
              <a:t>Multiplicative Model: Used when seasonal variations change proportionally with the level.</a:t>
            </a:r>
          </a:p>
          <a:p>
            <a:pPr algn="l"/>
            <a:endParaRPr lang="en-US"/>
          </a:p>
        </p:txBody>
      </p:sp>
    </p:spTree>
    <p:extLst>
      <p:ext uri="{BB962C8B-B14F-4D97-AF65-F5344CB8AC3E}">
        <p14:creationId xmlns:p14="http://schemas.microsoft.com/office/powerpoint/2010/main" val="610040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392904"/>
            <a:ext cx="10668000" cy="822356"/>
          </a:xfrm>
        </p:spPr>
        <p:txBody>
          <a:bodyPr/>
          <a:lstStyle/>
          <a:p>
            <a:r>
              <a:rPr lang="en-US"/>
              <a:t>Analysis of holt-winters model</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36</a:t>
            </a:fld>
            <a:endParaRPr lang="en-US"/>
          </a:p>
        </p:txBody>
      </p:sp>
      <p:sp>
        <p:nvSpPr>
          <p:cNvPr id="5" name="Text Placeholder 4">
            <a:extLst>
              <a:ext uri="{FF2B5EF4-FFF2-40B4-BE49-F238E27FC236}">
                <a16:creationId xmlns:a16="http://schemas.microsoft.com/office/drawing/2014/main" id="{31A516B0-6892-FE29-35AD-53258F07C3CC}"/>
              </a:ext>
            </a:extLst>
          </p:cNvPr>
          <p:cNvSpPr>
            <a:spLocks noGrp="1"/>
          </p:cNvSpPr>
          <p:nvPr>
            <p:ph type="body" sz="quarter" idx="13"/>
          </p:nvPr>
        </p:nvSpPr>
        <p:spPr>
          <a:xfrm>
            <a:off x="330679" y="1360461"/>
            <a:ext cx="7283181" cy="5117766"/>
          </a:xfrm>
        </p:spPr>
        <p:txBody>
          <a:bodyPr vert="horz" lIns="91440" tIns="45720" rIns="91440" bIns="45720" rtlCol="0" anchor="t">
            <a:normAutofit/>
          </a:bodyPr>
          <a:lstStyle/>
          <a:p>
            <a:pPr>
              <a:buNone/>
            </a:pPr>
            <a:r>
              <a:rPr lang="en-US">
                <a:ea typeface="+mn-lt"/>
                <a:cs typeface="+mn-lt"/>
              </a:rPr>
              <a:t>For the Initial Model... </a:t>
            </a:r>
          </a:p>
          <a:p>
            <a:pPr>
              <a:buFont typeface="Arial"/>
            </a:pPr>
            <a:r>
              <a:rPr lang="en-US">
                <a:ea typeface="+mn-lt"/>
                <a:cs typeface="+mn-lt"/>
              </a:rPr>
              <a:t>We applied Exponential Smoothing with additive trend and seasonality. </a:t>
            </a:r>
          </a:p>
          <a:p>
            <a:pPr>
              <a:buFont typeface="Arial"/>
            </a:pPr>
            <a:r>
              <a:rPr lang="en-US">
                <a:ea typeface="+mn-lt"/>
                <a:cs typeface="+mn-lt"/>
              </a:rPr>
              <a:t>The Seasonal period is set to 24 which captures daily patterns in hourly data.</a:t>
            </a:r>
          </a:p>
          <a:p>
            <a:pPr marL="0" indent="0">
              <a:buNone/>
            </a:pPr>
            <a:r>
              <a:rPr lang="en-US">
                <a:ea typeface="+mn-lt"/>
                <a:cs typeface="+mn-lt"/>
              </a:rPr>
              <a:t>How did the model do? </a:t>
            </a:r>
          </a:p>
          <a:p>
            <a:pPr>
              <a:buFont typeface="Arial"/>
            </a:pPr>
            <a:r>
              <a:rPr lang="en-US">
                <a:ea typeface="+mn-lt"/>
                <a:cs typeface="+mn-lt"/>
              </a:rPr>
              <a:t>We calculated Mean Absolute Percentage Error (MAPE) and Mean Squared Error (MSE) </a:t>
            </a:r>
          </a:p>
          <a:p>
            <a:pPr>
              <a:buFont typeface="Arial"/>
            </a:pPr>
            <a:r>
              <a:rPr lang="en-US">
                <a:ea typeface="+mn-lt"/>
                <a:cs typeface="+mn-lt"/>
              </a:rPr>
              <a:t>Higher RMSE values for utilities like COMED(34207.74) indicate significant room for improvement, possibly due to higher variability in energy usage patterns</a:t>
            </a:r>
          </a:p>
          <a:p>
            <a:pPr>
              <a:buFont typeface="Arial"/>
              <a:buChar char="•"/>
            </a:pPr>
            <a:r>
              <a:rPr lang="en-US">
                <a:ea typeface="+mn-lt"/>
                <a:cs typeface="+mn-lt"/>
              </a:rPr>
              <a:t>Utilities with more predictable patterns, such as AEP, showed relatively lower RMSE at 1073.41.</a:t>
            </a:r>
          </a:p>
          <a:p>
            <a:pPr marL="0" indent="0">
              <a:buNone/>
            </a:pPr>
            <a:endParaRPr lang="en-US"/>
          </a:p>
          <a:p>
            <a:endParaRPr lang="en-US"/>
          </a:p>
        </p:txBody>
      </p:sp>
      <p:pic>
        <p:nvPicPr>
          <p:cNvPr id="4" name="Picture 3" descr="A graph with blue lines&#10;&#10;Description automatically generated">
            <a:extLst>
              <a:ext uri="{FF2B5EF4-FFF2-40B4-BE49-F238E27FC236}">
                <a16:creationId xmlns:a16="http://schemas.microsoft.com/office/drawing/2014/main" id="{5D4C8D09-055B-9D13-BF4D-B4D97852F63A}"/>
              </a:ext>
            </a:extLst>
          </p:cNvPr>
          <p:cNvPicPr>
            <a:picLocks noChangeAspect="1"/>
          </p:cNvPicPr>
          <p:nvPr/>
        </p:nvPicPr>
        <p:blipFill>
          <a:blip r:embed="rId3"/>
          <a:stretch>
            <a:fillRect/>
          </a:stretch>
        </p:blipFill>
        <p:spPr>
          <a:xfrm>
            <a:off x="7499230" y="1231272"/>
            <a:ext cx="4382217" cy="2411381"/>
          </a:xfrm>
          <a:prstGeom prst="rect">
            <a:avLst/>
          </a:prstGeom>
        </p:spPr>
      </p:pic>
      <p:pic>
        <p:nvPicPr>
          <p:cNvPr id="6" name="Picture 5">
            <a:extLst>
              <a:ext uri="{FF2B5EF4-FFF2-40B4-BE49-F238E27FC236}">
                <a16:creationId xmlns:a16="http://schemas.microsoft.com/office/drawing/2014/main" id="{1E005B12-E18F-7E4F-4145-CB67F68A4F1C}"/>
              </a:ext>
            </a:extLst>
          </p:cNvPr>
          <p:cNvPicPr>
            <a:picLocks noChangeAspect="1"/>
          </p:cNvPicPr>
          <p:nvPr/>
        </p:nvPicPr>
        <p:blipFill>
          <a:blip r:embed="rId4"/>
          <a:stretch>
            <a:fillRect/>
          </a:stretch>
        </p:blipFill>
        <p:spPr>
          <a:xfrm>
            <a:off x="7499230" y="3680812"/>
            <a:ext cx="4382217" cy="2673771"/>
          </a:xfrm>
          <a:prstGeom prst="rect">
            <a:avLst/>
          </a:prstGeom>
        </p:spPr>
      </p:pic>
    </p:spTree>
    <p:extLst>
      <p:ext uri="{BB962C8B-B14F-4D97-AF65-F5344CB8AC3E}">
        <p14:creationId xmlns:p14="http://schemas.microsoft.com/office/powerpoint/2010/main" val="2125340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416943" y="134112"/>
            <a:ext cx="11027435" cy="1325563"/>
          </a:xfrm>
        </p:spPr>
        <p:txBody>
          <a:bodyPr/>
          <a:lstStyle/>
          <a:p>
            <a:pPr algn="ctr"/>
            <a:r>
              <a:rPr lang="en-US"/>
              <a:t>After Hyper Tuning – exponential smoothing</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37</a:t>
            </a:fld>
            <a:endParaRPr lang="en-US"/>
          </a:p>
        </p:txBody>
      </p:sp>
      <p:sp>
        <p:nvSpPr>
          <p:cNvPr id="5" name="Text Placeholder 4">
            <a:extLst>
              <a:ext uri="{FF2B5EF4-FFF2-40B4-BE49-F238E27FC236}">
                <a16:creationId xmlns:a16="http://schemas.microsoft.com/office/drawing/2014/main" id="{31A516B0-6892-FE29-35AD-53258F07C3CC}"/>
              </a:ext>
            </a:extLst>
          </p:cNvPr>
          <p:cNvSpPr>
            <a:spLocks noGrp="1"/>
          </p:cNvSpPr>
          <p:nvPr>
            <p:ph type="body" sz="quarter" idx="13"/>
          </p:nvPr>
        </p:nvSpPr>
        <p:spPr>
          <a:xfrm>
            <a:off x="57507" y="1295762"/>
            <a:ext cx="11758535" cy="2768669"/>
          </a:xfrm>
        </p:spPr>
        <p:txBody>
          <a:bodyPr vert="horz" lIns="91440" tIns="45720" rIns="91440" bIns="45720" rtlCol="0" anchor="t">
            <a:normAutofit lnSpcReduction="10000"/>
          </a:bodyPr>
          <a:lstStyle/>
          <a:p>
            <a:pPr marL="0" indent="0">
              <a:buNone/>
            </a:pPr>
            <a:r>
              <a:rPr lang="en-US"/>
              <a:t>What adjustments were made?</a:t>
            </a:r>
          </a:p>
          <a:p>
            <a:r>
              <a:rPr lang="en-US"/>
              <a:t>We changed from additive to multiplicative to handle variations in seasonal amplitudes better.</a:t>
            </a:r>
          </a:p>
          <a:p>
            <a:r>
              <a:rPr lang="en-US"/>
              <a:t>We capped negative forecast at 0 to prevent unrealistic negative energy consumption.</a:t>
            </a:r>
          </a:p>
          <a:p>
            <a:pPr marL="0" indent="0">
              <a:buNone/>
            </a:pPr>
            <a:r>
              <a:rPr lang="en-US"/>
              <a:t>What was the results?</a:t>
            </a:r>
          </a:p>
          <a:p>
            <a:r>
              <a:rPr lang="en-US"/>
              <a:t>There is a significant reduction in RMSE for several utilities, as seen COMED improved by 95.3%</a:t>
            </a:r>
          </a:p>
          <a:p>
            <a:r>
              <a:rPr lang="en-US"/>
              <a:t>But some models performed worse like AEP, the chosen hyper-parameters led to over fitting, where models started fitting noise rather than the true seasonal and trend pattern.</a:t>
            </a:r>
          </a:p>
          <a:p>
            <a:endParaRPr lang="en-US"/>
          </a:p>
          <a:p>
            <a:endParaRPr lang="en-US"/>
          </a:p>
          <a:p>
            <a:endParaRPr lang="en-US"/>
          </a:p>
        </p:txBody>
      </p:sp>
      <p:pic>
        <p:nvPicPr>
          <p:cNvPr id="9" name="Picture 8" descr="A screenshot of a black screen&#10;&#10;Description automatically generated">
            <a:extLst>
              <a:ext uri="{FF2B5EF4-FFF2-40B4-BE49-F238E27FC236}">
                <a16:creationId xmlns:a16="http://schemas.microsoft.com/office/drawing/2014/main" id="{857BDA65-6A34-2C2F-48F6-0FD139E4D7C3}"/>
              </a:ext>
            </a:extLst>
          </p:cNvPr>
          <p:cNvPicPr>
            <a:picLocks noChangeAspect="1"/>
          </p:cNvPicPr>
          <p:nvPr/>
        </p:nvPicPr>
        <p:blipFill>
          <a:blip r:embed="rId3"/>
          <a:stretch>
            <a:fillRect/>
          </a:stretch>
        </p:blipFill>
        <p:spPr>
          <a:xfrm>
            <a:off x="411192" y="4240284"/>
            <a:ext cx="5259237" cy="2489356"/>
          </a:xfrm>
          <a:prstGeom prst="rect">
            <a:avLst/>
          </a:prstGeom>
        </p:spPr>
      </p:pic>
      <p:pic>
        <p:nvPicPr>
          <p:cNvPr id="10" name="Picture 9" descr="A graph with blue lines&#10;&#10;Description automatically generated">
            <a:extLst>
              <a:ext uri="{FF2B5EF4-FFF2-40B4-BE49-F238E27FC236}">
                <a16:creationId xmlns:a16="http://schemas.microsoft.com/office/drawing/2014/main" id="{7EA84958-8763-394C-D972-CDCE0793A932}"/>
              </a:ext>
            </a:extLst>
          </p:cNvPr>
          <p:cNvPicPr>
            <a:picLocks noChangeAspect="1"/>
          </p:cNvPicPr>
          <p:nvPr/>
        </p:nvPicPr>
        <p:blipFill>
          <a:blip r:embed="rId4"/>
          <a:stretch>
            <a:fillRect/>
          </a:stretch>
        </p:blipFill>
        <p:spPr>
          <a:xfrm>
            <a:off x="5669905" y="4839742"/>
            <a:ext cx="3533952" cy="1883930"/>
          </a:xfrm>
          <a:prstGeom prst="rect">
            <a:avLst/>
          </a:prstGeom>
        </p:spPr>
      </p:pic>
      <p:pic>
        <p:nvPicPr>
          <p:cNvPr id="11" name="Picture 10" descr="A graph of a graph&#10;&#10;Description automatically generated">
            <a:extLst>
              <a:ext uri="{FF2B5EF4-FFF2-40B4-BE49-F238E27FC236}">
                <a16:creationId xmlns:a16="http://schemas.microsoft.com/office/drawing/2014/main" id="{79249DB5-7D2D-8760-98AB-2A410F37F550}"/>
              </a:ext>
            </a:extLst>
          </p:cNvPr>
          <p:cNvPicPr>
            <a:picLocks noChangeAspect="1"/>
          </p:cNvPicPr>
          <p:nvPr/>
        </p:nvPicPr>
        <p:blipFill>
          <a:blip r:embed="rId5"/>
          <a:stretch>
            <a:fillRect/>
          </a:stretch>
        </p:blipFill>
        <p:spPr>
          <a:xfrm>
            <a:off x="8949180" y="3561043"/>
            <a:ext cx="3246405" cy="1919570"/>
          </a:xfrm>
          <a:prstGeom prst="rect">
            <a:avLst/>
          </a:prstGeom>
        </p:spPr>
      </p:pic>
    </p:spTree>
    <p:extLst>
      <p:ext uri="{BB962C8B-B14F-4D97-AF65-F5344CB8AC3E}">
        <p14:creationId xmlns:p14="http://schemas.microsoft.com/office/powerpoint/2010/main" val="2956885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2785508"/>
          </a:xfrm>
        </p:spPr>
        <p:txBody>
          <a:bodyPr>
            <a:normAutofit/>
          </a:bodyPr>
          <a:lstStyle/>
          <a:p>
            <a:r>
              <a:rPr lang="en-US"/>
              <a:t>Information based Model</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974772" y="3373686"/>
            <a:ext cx="6449785" cy="1029586"/>
          </a:xfrm>
        </p:spPr>
        <p:txBody>
          <a:bodyPr vert="horz" lIns="91440" tIns="45720" rIns="91440" bIns="45720" rtlCol="0" anchor="t">
            <a:normAutofit/>
          </a:bodyPr>
          <a:lstStyle/>
          <a:p>
            <a:r>
              <a:rPr lang="en-US"/>
              <a:t>Random Forest with Time-Based Features</a:t>
            </a:r>
          </a:p>
          <a:p>
            <a:endParaRPr lang="en-US"/>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38</a:t>
            </a:fld>
            <a:endParaRPr lang="en-US"/>
          </a:p>
        </p:txBody>
      </p:sp>
    </p:spTree>
    <p:extLst>
      <p:ext uri="{BB962C8B-B14F-4D97-AF65-F5344CB8AC3E}">
        <p14:creationId xmlns:p14="http://schemas.microsoft.com/office/powerpoint/2010/main" val="221952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normAutofit fontScale="90000"/>
          </a:bodyPr>
          <a:lstStyle/>
          <a:p>
            <a:r>
              <a:rPr lang="en-US"/>
              <a:t>Why random forest and time-based features are a good choice:</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7541342" cy="3737541"/>
          </a:xfrm>
        </p:spPr>
        <p:txBody>
          <a:bodyPr vert="horz" lIns="91440" tIns="45720" rIns="91440" bIns="45720" rtlCol="0" anchor="t">
            <a:normAutofit/>
          </a:bodyPr>
          <a:lstStyle/>
          <a:p>
            <a:pPr marL="0" indent="0">
              <a:buNone/>
            </a:pPr>
            <a:r>
              <a:rPr lang="en-US" sz="1600">
                <a:latin typeface="Avenir Next LT Pro"/>
                <a:cs typeface="Arial"/>
              </a:rPr>
              <a:t>Random Forests are particularly effective for time-series forecasting because:</a:t>
            </a:r>
            <a:endParaRPr lang="en-US" sz="1600">
              <a:latin typeface="Avenir Next LT Pro"/>
            </a:endParaRPr>
          </a:p>
          <a:p>
            <a:r>
              <a:rPr lang="en-US" sz="1600">
                <a:latin typeface="Avenir Next LT Pro"/>
                <a:cs typeface="Arial"/>
              </a:rPr>
              <a:t>Handling non-linearity: Random Forest can model complex, non-linear relationships between input features and the target variable (energy consumption in this case), which is often seen in time-series data.</a:t>
            </a:r>
            <a:endParaRPr lang="en-US" sz="1600">
              <a:latin typeface="Avenir Next LT Pro"/>
            </a:endParaRPr>
          </a:p>
          <a:p>
            <a:r>
              <a:rPr lang="en-US" sz="1600">
                <a:latin typeface="Avenir Next LT Pro"/>
                <a:cs typeface="Arial"/>
              </a:rPr>
              <a:t>Feature importance: Random Forest inherently provides feature importance scores, allowing us to see which time-based features (hour of the day, day of the week, month of the year) are most influential in predicting energy consumption.</a:t>
            </a:r>
            <a:endParaRPr lang="en-US" sz="1600">
              <a:latin typeface="Avenir Next LT Pro"/>
            </a:endParaRPr>
          </a:p>
          <a:p>
            <a:r>
              <a:rPr lang="en-US" sz="1600">
                <a:latin typeface="Avenir Next LT Pro"/>
                <a:cs typeface="Arial"/>
              </a:rPr>
              <a:t>Robustness to overfitting: Due to its ensemble nature (combining multiple decision trees), Random Forest helps prevent overfitting, which is crucial in time-series forecasting where the data may have patterns that are difficult to capture with a single model.</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39</a:t>
            </a:fld>
            <a:endParaRPr lang="en-US"/>
          </a:p>
        </p:txBody>
      </p:sp>
    </p:spTree>
    <p:extLst>
      <p:ext uri="{BB962C8B-B14F-4D97-AF65-F5344CB8AC3E}">
        <p14:creationId xmlns:p14="http://schemas.microsoft.com/office/powerpoint/2010/main" val="4042024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22575" y="592951"/>
            <a:ext cx="9389288" cy="1362456"/>
          </a:xfrm>
        </p:spPr>
        <p:txBody>
          <a:bodyPr/>
          <a:lstStyle/>
          <a:p>
            <a:r>
              <a:rPr lang="en-US"/>
              <a:t>Our data</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150455" y="1958339"/>
            <a:ext cx="4100357" cy="4575195"/>
          </a:xfrm>
        </p:spPr>
        <p:txBody>
          <a:bodyPr vert="horz" lIns="91440" tIns="45720" rIns="91440" bIns="45720" rtlCol="0" anchor="t">
            <a:normAutofit/>
          </a:bodyPr>
          <a:lstStyle/>
          <a:p>
            <a:r>
              <a:rPr lang="en-US"/>
              <a:t>PJM Interconnection LLC is a regional transmission organization (RTO) in the United States. It is part of the Eastern Interconnection grid operating an electric transmission system.</a:t>
            </a:r>
          </a:p>
          <a:p>
            <a:r>
              <a:rPr lang="en-US"/>
              <a:t>Our data is split into the same regions shown on this map from the PJM website</a:t>
            </a:r>
          </a:p>
          <a:p>
            <a:r>
              <a:rPr lang="en-US"/>
              <a:t>The data from each of the respective utilities is time-series data of consecutive date times in hourly increments with a corresponding consumption figure in megawatts for each given </a:t>
            </a:r>
            <a:r>
              <a:rPr lang="en-US" err="1"/>
              <a:t>DateTime</a:t>
            </a:r>
            <a:r>
              <a:rPr lang="en-US"/>
              <a:t>.</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4</a:t>
            </a:fld>
            <a:endParaRPr lang="en-US"/>
          </a:p>
        </p:txBody>
      </p:sp>
      <p:pic>
        <p:nvPicPr>
          <p:cNvPr id="3" name="Picture 2" descr="A map of the united states&#10;&#10;Description automatically generated">
            <a:extLst>
              <a:ext uri="{FF2B5EF4-FFF2-40B4-BE49-F238E27FC236}">
                <a16:creationId xmlns:a16="http://schemas.microsoft.com/office/drawing/2014/main" id="{E83EB8F3-0B01-F836-85CC-C64F261D4284}"/>
              </a:ext>
            </a:extLst>
          </p:cNvPr>
          <p:cNvPicPr>
            <a:picLocks noChangeAspect="1"/>
          </p:cNvPicPr>
          <p:nvPr/>
        </p:nvPicPr>
        <p:blipFill>
          <a:blip r:embed="rId3"/>
          <a:stretch>
            <a:fillRect/>
          </a:stretch>
        </p:blipFill>
        <p:spPr>
          <a:xfrm>
            <a:off x="4275093" y="1136420"/>
            <a:ext cx="6966052" cy="5224539"/>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543334"/>
            <a:ext cx="4275667" cy="1325563"/>
          </a:xfrm>
        </p:spPr>
        <p:txBody>
          <a:bodyPr>
            <a:normAutofit/>
          </a:bodyPr>
          <a:lstStyle/>
          <a:p>
            <a:r>
              <a:rPr lang="en-US"/>
              <a:t>Ultimate takeaway:</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3894213" cy="3737541"/>
          </a:xfrm>
        </p:spPr>
        <p:txBody>
          <a:bodyPr vert="horz" lIns="91440" tIns="45720" rIns="91440" bIns="45720" rtlCol="0" anchor="t">
            <a:normAutofit fontScale="92500"/>
          </a:bodyPr>
          <a:lstStyle/>
          <a:p>
            <a:pPr marL="0" indent="0">
              <a:buNone/>
            </a:pPr>
            <a:r>
              <a:rPr lang="en-US" sz="1600">
                <a:latin typeface="Avenir Next LT Pro"/>
                <a:cs typeface="Arial"/>
              </a:rPr>
              <a:t>The root mean square error (RMSE) of most datasets indicates moderate success in predicting energy consumption. For most utilities, hyperparameter tuning resulted in slight or no improvement in RMSE values, but this doesn't necessarily imply that the model is ineffective. On certain datasets, RMSE values as low as 196 were achieved, while the highest observed RMSE was 1837. Even though the RMSE values aren't perfect, this model still holds value in its ability to provide insights into how different features affect energy consumption patterns. (196 on top and 1837 on the bottom)</a:t>
            </a:r>
            <a:endParaRPr lang="en-US" sz="1600">
              <a:latin typeface="Avenir Next LT Pro"/>
            </a:endParaRP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40</a:t>
            </a:fld>
            <a:endParaRPr lang="en-US"/>
          </a:p>
        </p:txBody>
      </p:sp>
      <p:pic>
        <p:nvPicPr>
          <p:cNvPr id="4" name="Picture 3" descr="A graph of energy consumption&#10;&#10;Description automatically generated">
            <a:extLst>
              <a:ext uri="{FF2B5EF4-FFF2-40B4-BE49-F238E27FC236}">
                <a16:creationId xmlns:a16="http://schemas.microsoft.com/office/drawing/2014/main" id="{5ABAE355-9B0F-FB2D-1600-9AACC42EA7EF}"/>
              </a:ext>
            </a:extLst>
          </p:cNvPr>
          <p:cNvPicPr>
            <a:picLocks noChangeAspect="1"/>
          </p:cNvPicPr>
          <p:nvPr/>
        </p:nvPicPr>
        <p:blipFill>
          <a:blip r:embed="rId3"/>
          <a:stretch>
            <a:fillRect/>
          </a:stretch>
        </p:blipFill>
        <p:spPr>
          <a:xfrm>
            <a:off x="4936140" y="239908"/>
            <a:ext cx="7049205" cy="2954515"/>
          </a:xfrm>
          <a:prstGeom prst="rect">
            <a:avLst/>
          </a:prstGeom>
        </p:spPr>
      </p:pic>
      <p:pic>
        <p:nvPicPr>
          <p:cNvPr id="5" name="Picture 4" descr="A graph of energy consumption&#10;&#10;Description automatically generated">
            <a:extLst>
              <a:ext uri="{FF2B5EF4-FFF2-40B4-BE49-F238E27FC236}">
                <a16:creationId xmlns:a16="http://schemas.microsoft.com/office/drawing/2014/main" id="{E23CDFA7-A44A-3132-3198-C383E566D695}"/>
              </a:ext>
            </a:extLst>
          </p:cNvPr>
          <p:cNvPicPr>
            <a:picLocks noChangeAspect="1"/>
          </p:cNvPicPr>
          <p:nvPr/>
        </p:nvPicPr>
        <p:blipFill>
          <a:blip r:embed="rId4"/>
          <a:stretch>
            <a:fillRect/>
          </a:stretch>
        </p:blipFill>
        <p:spPr>
          <a:xfrm>
            <a:off x="4929222" y="3427727"/>
            <a:ext cx="7045158" cy="2945844"/>
          </a:xfrm>
          <a:prstGeom prst="rect">
            <a:avLst/>
          </a:prstGeom>
        </p:spPr>
      </p:pic>
    </p:spTree>
    <p:extLst>
      <p:ext uri="{BB962C8B-B14F-4D97-AF65-F5344CB8AC3E}">
        <p14:creationId xmlns:p14="http://schemas.microsoft.com/office/powerpoint/2010/main" val="4242948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normAutofit/>
          </a:bodyPr>
          <a:lstStyle/>
          <a:p>
            <a:r>
              <a:rPr lang="en-US"/>
              <a:t>Feature importance insights:</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41</a:t>
            </a:fld>
            <a:endParaRPr lang="en-US"/>
          </a:p>
        </p:txBody>
      </p:sp>
      <p:sp>
        <p:nvSpPr>
          <p:cNvPr id="12" name="Text Placeholder 11">
            <a:extLst>
              <a:ext uri="{FF2B5EF4-FFF2-40B4-BE49-F238E27FC236}">
                <a16:creationId xmlns:a16="http://schemas.microsoft.com/office/drawing/2014/main" id="{A10EE7E3-A4FE-9BD8-E4CE-DE53CB1293B0}"/>
              </a:ext>
            </a:extLst>
          </p:cNvPr>
          <p:cNvSpPr>
            <a:spLocks noGrp="1"/>
          </p:cNvSpPr>
          <p:nvPr>
            <p:ph type="body" sz="quarter" idx="13"/>
          </p:nvPr>
        </p:nvSpPr>
        <p:spPr>
          <a:xfrm>
            <a:off x="372275" y="2329945"/>
            <a:ext cx="4278313" cy="3737541"/>
          </a:xfrm>
        </p:spPr>
        <p:txBody>
          <a:bodyPr vert="horz" lIns="91440" tIns="45720" rIns="91440" bIns="45720" rtlCol="0" anchor="t">
            <a:normAutofit fontScale="92500" lnSpcReduction="10000"/>
          </a:bodyPr>
          <a:lstStyle/>
          <a:p>
            <a:pPr marL="0" indent="0">
              <a:buNone/>
            </a:pPr>
            <a:r>
              <a:rPr lang="en-US" sz="1600">
                <a:latin typeface="Avenir Next LT Pro"/>
                <a:cs typeface="Arial"/>
              </a:rPr>
              <a:t>Feature importance analysis revealed that, for most datasets, the hour of the day emerged as the most important feature, followed by month of the year in some cases. This suggests that energy consumption patterns vary primarily with the time of day, with some utilities also showing notable seasonal effects (as seen in the EKPC dataset, where the month of the year had a significant impact). This insight helps utilities better understand:</a:t>
            </a:r>
          </a:p>
          <a:p>
            <a:pPr>
              <a:buFont typeface="Arial"/>
              <a:buChar char="•"/>
            </a:pPr>
            <a:r>
              <a:rPr lang="en-US" sz="1600">
                <a:latin typeface="Avenir Next LT Pro"/>
                <a:cs typeface="Arial"/>
              </a:rPr>
              <a:t>When energy consumption peaks during the day.</a:t>
            </a:r>
            <a:endParaRPr lang="en-US" sz="1600">
              <a:latin typeface="Avenir Next LT Pro"/>
            </a:endParaRPr>
          </a:p>
          <a:p>
            <a:pPr>
              <a:buFont typeface="Arial"/>
              <a:buChar char="•"/>
            </a:pPr>
            <a:r>
              <a:rPr lang="en-US" sz="1600">
                <a:latin typeface="Avenir Next LT Pro"/>
                <a:cs typeface="Arial"/>
              </a:rPr>
              <a:t>How seasonality affects energy demand throughout the year.</a:t>
            </a:r>
            <a:endParaRPr lang="en-US" sz="1600">
              <a:latin typeface="Avenir Next LT Pro"/>
            </a:endParaRPr>
          </a:p>
          <a:p>
            <a:pPr marL="0" indent="0">
              <a:buNone/>
            </a:pPr>
            <a:endParaRPr lang="en-US" sz="1600">
              <a:latin typeface="Avenir Next LT Pro"/>
              <a:cs typeface="Arial"/>
            </a:endParaRPr>
          </a:p>
        </p:txBody>
      </p:sp>
      <p:pic>
        <p:nvPicPr>
          <p:cNvPr id="13" name="Picture 12">
            <a:extLst>
              <a:ext uri="{FF2B5EF4-FFF2-40B4-BE49-F238E27FC236}">
                <a16:creationId xmlns:a16="http://schemas.microsoft.com/office/drawing/2014/main" id="{0EF80C1F-2C24-5F31-BDF5-0D725394C4DF}"/>
              </a:ext>
            </a:extLst>
          </p:cNvPr>
          <p:cNvPicPr>
            <a:picLocks noChangeAspect="1"/>
          </p:cNvPicPr>
          <p:nvPr/>
        </p:nvPicPr>
        <p:blipFill>
          <a:blip r:embed="rId3"/>
          <a:stretch>
            <a:fillRect/>
          </a:stretch>
        </p:blipFill>
        <p:spPr>
          <a:xfrm>
            <a:off x="4756562" y="2418519"/>
            <a:ext cx="3530953" cy="3185937"/>
          </a:xfrm>
          <a:prstGeom prst="rect">
            <a:avLst/>
          </a:prstGeom>
        </p:spPr>
      </p:pic>
      <p:pic>
        <p:nvPicPr>
          <p:cNvPr id="4" name="Picture 3">
            <a:extLst>
              <a:ext uri="{FF2B5EF4-FFF2-40B4-BE49-F238E27FC236}">
                <a16:creationId xmlns:a16="http://schemas.microsoft.com/office/drawing/2014/main" id="{71CE6BA1-7163-DB76-F8EC-C0DC4D70B05E}"/>
              </a:ext>
            </a:extLst>
          </p:cNvPr>
          <p:cNvPicPr>
            <a:picLocks noChangeAspect="1"/>
          </p:cNvPicPr>
          <p:nvPr/>
        </p:nvPicPr>
        <p:blipFill>
          <a:blip r:embed="rId4"/>
          <a:stretch>
            <a:fillRect/>
          </a:stretch>
        </p:blipFill>
        <p:spPr>
          <a:xfrm>
            <a:off x="8411920" y="2418950"/>
            <a:ext cx="3616377" cy="3183461"/>
          </a:xfrm>
          <a:prstGeom prst="rect">
            <a:avLst/>
          </a:prstGeom>
        </p:spPr>
      </p:pic>
    </p:spTree>
    <p:extLst>
      <p:ext uri="{BB962C8B-B14F-4D97-AF65-F5344CB8AC3E}">
        <p14:creationId xmlns:p14="http://schemas.microsoft.com/office/powerpoint/2010/main" val="832688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FC4F5-90EC-E8AB-CBA0-9F48E3AD42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9CCBF1-22F7-1686-F257-05A46C813E2D}"/>
              </a:ext>
            </a:extLst>
          </p:cNvPr>
          <p:cNvSpPr>
            <a:spLocks noGrp="1"/>
          </p:cNvSpPr>
          <p:nvPr>
            <p:ph type="ctrTitle"/>
          </p:nvPr>
        </p:nvSpPr>
        <p:spPr>
          <a:xfrm>
            <a:off x="4974771" y="576943"/>
            <a:ext cx="6449786" cy="2785508"/>
          </a:xfrm>
        </p:spPr>
        <p:txBody>
          <a:bodyPr>
            <a:normAutofit/>
          </a:bodyPr>
          <a:lstStyle/>
          <a:p>
            <a:r>
              <a:rPr lang="en-US"/>
              <a:t>Error based Model</a:t>
            </a:r>
          </a:p>
        </p:txBody>
      </p:sp>
      <p:sp>
        <p:nvSpPr>
          <p:cNvPr id="3" name="Subtitle 2">
            <a:extLst>
              <a:ext uri="{FF2B5EF4-FFF2-40B4-BE49-F238E27FC236}">
                <a16:creationId xmlns:a16="http://schemas.microsoft.com/office/drawing/2014/main" id="{72746F8B-322D-7FC8-6C18-688D2477ED5B}"/>
              </a:ext>
            </a:extLst>
          </p:cNvPr>
          <p:cNvSpPr>
            <a:spLocks noGrp="1"/>
          </p:cNvSpPr>
          <p:nvPr>
            <p:ph type="subTitle" idx="1"/>
          </p:nvPr>
        </p:nvSpPr>
        <p:spPr>
          <a:xfrm>
            <a:off x="4974772" y="3373686"/>
            <a:ext cx="6449785" cy="1029586"/>
          </a:xfrm>
        </p:spPr>
        <p:txBody>
          <a:bodyPr vert="horz" lIns="91440" tIns="45720" rIns="91440" bIns="45720" rtlCol="0" anchor="t">
            <a:normAutofit/>
          </a:bodyPr>
          <a:lstStyle/>
          <a:p>
            <a:r>
              <a:rPr lang="en-US"/>
              <a:t>Linear Regression with Time-Based Features</a:t>
            </a:r>
          </a:p>
          <a:p>
            <a:endParaRPr lang="en-US"/>
          </a:p>
        </p:txBody>
      </p:sp>
      <p:sp>
        <p:nvSpPr>
          <p:cNvPr id="4" name="Slide Number Placeholder 3">
            <a:extLst>
              <a:ext uri="{FF2B5EF4-FFF2-40B4-BE49-F238E27FC236}">
                <a16:creationId xmlns:a16="http://schemas.microsoft.com/office/drawing/2014/main" id="{FC5DE72C-EB85-C8B4-A2C0-517F815448EF}"/>
              </a:ext>
            </a:extLst>
          </p:cNvPr>
          <p:cNvSpPr>
            <a:spLocks noGrp="1"/>
          </p:cNvSpPr>
          <p:nvPr>
            <p:ph type="sldNum" sz="quarter" idx="12"/>
          </p:nvPr>
        </p:nvSpPr>
        <p:spPr/>
        <p:txBody>
          <a:bodyPr/>
          <a:lstStyle/>
          <a:p>
            <a:fld id="{B5CEABB6-07DC-46E8-9B57-56EC44A396E5}" type="slidenum">
              <a:rPr lang="en-US" smtClean="0"/>
              <a:pPr/>
              <a:t>42</a:t>
            </a:fld>
            <a:endParaRPr lang="en-US"/>
          </a:p>
        </p:txBody>
      </p:sp>
    </p:spTree>
    <p:extLst>
      <p:ext uri="{BB962C8B-B14F-4D97-AF65-F5344CB8AC3E}">
        <p14:creationId xmlns:p14="http://schemas.microsoft.com/office/powerpoint/2010/main" val="712844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3ED5A-5479-1E8F-54A2-13393D9CA6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4503F5-7B5D-47BD-5920-6B988F3B54A7}"/>
              </a:ext>
            </a:extLst>
          </p:cNvPr>
          <p:cNvSpPr>
            <a:spLocks noGrp="1"/>
          </p:cNvSpPr>
          <p:nvPr>
            <p:ph type="title"/>
          </p:nvPr>
        </p:nvSpPr>
        <p:spPr>
          <a:xfrm>
            <a:off x="762000" y="896112"/>
            <a:ext cx="10668000" cy="1325563"/>
          </a:xfrm>
        </p:spPr>
        <p:txBody>
          <a:bodyPr>
            <a:normAutofit/>
          </a:bodyPr>
          <a:lstStyle/>
          <a:p>
            <a:r>
              <a:rPr lang="en-US"/>
              <a:t>Advantages and disadvantages of linear regression:</a:t>
            </a:r>
          </a:p>
        </p:txBody>
      </p:sp>
      <p:sp>
        <p:nvSpPr>
          <p:cNvPr id="6" name="Text Placeholder 5">
            <a:extLst>
              <a:ext uri="{FF2B5EF4-FFF2-40B4-BE49-F238E27FC236}">
                <a16:creationId xmlns:a16="http://schemas.microsoft.com/office/drawing/2014/main" id="{3E5EA6A2-BF59-043C-6CB5-CAA17B29921A}"/>
              </a:ext>
            </a:extLst>
          </p:cNvPr>
          <p:cNvSpPr>
            <a:spLocks noGrp="1"/>
          </p:cNvSpPr>
          <p:nvPr>
            <p:ph type="body" sz="quarter" idx="13"/>
          </p:nvPr>
        </p:nvSpPr>
        <p:spPr>
          <a:xfrm>
            <a:off x="762000" y="2417197"/>
            <a:ext cx="7541342" cy="3737541"/>
          </a:xfrm>
        </p:spPr>
        <p:txBody>
          <a:bodyPr vert="horz" lIns="91440" tIns="45720" rIns="91440" bIns="45720" rtlCol="0" anchor="t">
            <a:normAutofit/>
          </a:bodyPr>
          <a:lstStyle/>
          <a:p>
            <a:pPr marL="0" indent="0">
              <a:buNone/>
            </a:pPr>
            <a:r>
              <a:rPr lang="en-US" sz="1600">
                <a:latin typeface="Avenir Next LT Pro"/>
                <a:cs typeface="Arial"/>
              </a:rPr>
              <a:t>Linear regression’s most apparent feature is its simplicity, this gives it the advantage of very fast training speed and ease of implementation. However it’s weaknesses are clear when handling data like ours.</a:t>
            </a:r>
          </a:p>
          <a:p>
            <a:pPr marL="0" indent="0">
              <a:buNone/>
            </a:pPr>
            <a:r>
              <a:rPr lang="en-US" sz="1600">
                <a:latin typeface="Avenir Next LT Pro"/>
                <a:cs typeface="Arial"/>
              </a:rPr>
              <a:t>We can try to work around linear regressions subpar handling by creating new features to adjust the linear model to our non-linear data, such features are</a:t>
            </a:r>
            <a:endParaRPr lang="en-US" sz="1600">
              <a:latin typeface="Avenir Next LT Pro"/>
            </a:endParaRPr>
          </a:p>
          <a:p>
            <a:r>
              <a:rPr lang="en-US" sz="1600">
                <a:latin typeface="Avenir Next LT Pro"/>
                <a:cs typeface="Arial"/>
              </a:rPr>
              <a:t>Lag features: The model can take previous target values into account to try and predict future ones</a:t>
            </a:r>
            <a:endParaRPr lang="en-US" sz="1600">
              <a:latin typeface="Avenir Next LT Pro"/>
            </a:endParaRPr>
          </a:p>
          <a:p>
            <a:r>
              <a:rPr lang="en-US" sz="1600">
                <a:latin typeface="Avenir Next LT Pro"/>
                <a:cs typeface="Arial"/>
              </a:rPr>
              <a:t>Cyclical features: representing hour, days, and months as cyclical features captures the periodicity of time</a:t>
            </a:r>
            <a:endParaRPr lang="en-US" sz="1600">
              <a:latin typeface="Avenir Next LT Pro"/>
            </a:endParaRPr>
          </a:p>
        </p:txBody>
      </p:sp>
      <p:sp>
        <p:nvSpPr>
          <p:cNvPr id="3" name="Slide Number Placeholder 2">
            <a:extLst>
              <a:ext uri="{FF2B5EF4-FFF2-40B4-BE49-F238E27FC236}">
                <a16:creationId xmlns:a16="http://schemas.microsoft.com/office/drawing/2014/main" id="{5FB51993-25A4-B919-5D0D-ED9EFCCFA5B1}"/>
              </a:ext>
            </a:extLst>
          </p:cNvPr>
          <p:cNvSpPr>
            <a:spLocks noGrp="1"/>
          </p:cNvSpPr>
          <p:nvPr>
            <p:ph type="sldNum" sz="quarter" idx="12"/>
          </p:nvPr>
        </p:nvSpPr>
        <p:spPr/>
        <p:txBody>
          <a:bodyPr/>
          <a:lstStyle/>
          <a:p>
            <a:fld id="{B5CEABB6-07DC-46E8-9B57-56EC44A396E5}" type="slidenum">
              <a:rPr lang="en-US" smtClean="0"/>
              <a:pPr/>
              <a:t>43</a:t>
            </a:fld>
            <a:endParaRPr lang="en-US"/>
          </a:p>
        </p:txBody>
      </p:sp>
    </p:spTree>
    <p:extLst>
      <p:ext uri="{BB962C8B-B14F-4D97-AF65-F5344CB8AC3E}">
        <p14:creationId xmlns:p14="http://schemas.microsoft.com/office/powerpoint/2010/main" val="12707486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982E4-D764-B076-FF36-B34A023DF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72CAF6-AE72-63BB-722E-DECEDCEAEAB9}"/>
              </a:ext>
            </a:extLst>
          </p:cNvPr>
          <p:cNvSpPr>
            <a:spLocks noGrp="1"/>
          </p:cNvSpPr>
          <p:nvPr>
            <p:ph type="title"/>
          </p:nvPr>
        </p:nvSpPr>
        <p:spPr>
          <a:xfrm>
            <a:off x="762000" y="543334"/>
            <a:ext cx="4275667" cy="1325563"/>
          </a:xfrm>
        </p:spPr>
        <p:txBody>
          <a:bodyPr>
            <a:normAutofit/>
          </a:bodyPr>
          <a:lstStyle/>
          <a:p>
            <a:r>
              <a:rPr lang="en-US"/>
              <a:t>Baseline Model:</a:t>
            </a:r>
          </a:p>
        </p:txBody>
      </p:sp>
      <p:sp>
        <p:nvSpPr>
          <p:cNvPr id="6" name="Text Placeholder 5">
            <a:extLst>
              <a:ext uri="{FF2B5EF4-FFF2-40B4-BE49-F238E27FC236}">
                <a16:creationId xmlns:a16="http://schemas.microsoft.com/office/drawing/2014/main" id="{962F6E73-8CE7-B98E-2C86-A7C0EDFC15EC}"/>
              </a:ext>
            </a:extLst>
          </p:cNvPr>
          <p:cNvSpPr>
            <a:spLocks noGrp="1"/>
          </p:cNvSpPr>
          <p:nvPr>
            <p:ph type="body" sz="quarter" idx="13"/>
          </p:nvPr>
        </p:nvSpPr>
        <p:spPr>
          <a:xfrm>
            <a:off x="762000" y="2417197"/>
            <a:ext cx="3894213" cy="3737541"/>
          </a:xfrm>
        </p:spPr>
        <p:txBody>
          <a:bodyPr vert="horz" lIns="91440" tIns="45720" rIns="91440" bIns="45720" rtlCol="0" anchor="t">
            <a:normAutofit/>
          </a:bodyPr>
          <a:lstStyle/>
          <a:p>
            <a:pPr marL="0" indent="0">
              <a:buNone/>
            </a:pPr>
            <a:r>
              <a:rPr lang="en-US" sz="1600">
                <a:latin typeface="Avenir Next LT Pro"/>
                <a:cs typeface="Arial"/>
              </a:rPr>
              <a:t>As seen from the images, baseline linear regression fails to capture trends present in the actual data barring that which occurs over the entire year. </a:t>
            </a:r>
          </a:p>
          <a:p>
            <a:pPr marL="0" indent="0">
              <a:buNone/>
            </a:pPr>
            <a:r>
              <a:rPr lang="en-US" sz="1600">
                <a:latin typeface="Avenir Next LT Pro"/>
                <a:cs typeface="Arial"/>
              </a:rPr>
              <a:t>It creates lines based on the most general trends but can’t keep up with more advanced patterns</a:t>
            </a:r>
          </a:p>
          <a:p>
            <a:pPr marL="0" indent="0">
              <a:buNone/>
            </a:pPr>
            <a:r>
              <a:rPr lang="en-US" sz="1600">
                <a:latin typeface="Avenir Next LT Pro"/>
                <a:cs typeface="Arial"/>
              </a:rPr>
              <a:t>The above graph has the highest RMSE, 335, normalized to 0.19</a:t>
            </a:r>
          </a:p>
          <a:p>
            <a:pPr marL="0" indent="0">
              <a:buNone/>
            </a:pPr>
            <a:r>
              <a:rPr lang="en-US" sz="1600">
                <a:latin typeface="Avenir Next LT Pro"/>
                <a:cs typeface="Arial"/>
              </a:rPr>
              <a:t>The below has the lowest RMSE of the base models, at 500, normalized to 0.14</a:t>
            </a:r>
            <a:endParaRPr lang="en-US" sz="1600">
              <a:latin typeface="Avenir Next LT Pro"/>
            </a:endParaRPr>
          </a:p>
        </p:txBody>
      </p:sp>
      <p:sp>
        <p:nvSpPr>
          <p:cNvPr id="3" name="Slide Number Placeholder 2">
            <a:extLst>
              <a:ext uri="{FF2B5EF4-FFF2-40B4-BE49-F238E27FC236}">
                <a16:creationId xmlns:a16="http://schemas.microsoft.com/office/drawing/2014/main" id="{B815843F-7D93-AFAA-925A-B3FB51F15EB4}"/>
              </a:ext>
            </a:extLst>
          </p:cNvPr>
          <p:cNvSpPr>
            <a:spLocks noGrp="1"/>
          </p:cNvSpPr>
          <p:nvPr>
            <p:ph type="sldNum" sz="quarter" idx="12"/>
          </p:nvPr>
        </p:nvSpPr>
        <p:spPr/>
        <p:txBody>
          <a:bodyPr/>
          <a:lstStyle/>
          <a:p>
            <a:fld id="{B5CEABB6-07DC-46E8-9B57-56EC44A396E5}" type="slidenum">
              <a:rPr lang="en-US" smtClean="0"/>
              <a:pPr/>
              <a:t>44</a:t>
            </a:fld>
            <a:endParaRPr lang="en-US"/>
          </a:p>
        </p:txBody>
      </p:sp>
      <p:pic>
        <p:nvPicPr>
          <p:cNvPr id="10" name="Picture 9">
            <a:extLst>
              <a:ext uri="{FF2B5EF4-FFF2-40B4-BE49-F238E27FC236}">
                <a16:creationId xmlns:a16="http://schemas.microsoft.com/office/drawing/2014/main" id="{755ECBEE-5447-1A3E-C6D7-E18B69C60BED}"/>
              </a:ext>
            </a:extLst>
          </p:cNvPr>
          <p:cNvPicPr>
            <a:picLocks noChangeAspect="1"/>
          </p:cNvPicPr>
          <p:nvPr/>
        </p:nvPicPr>
        <p:blipFill>
          <a:blip r:embed="rId3"/>
          <a:stretch>
            <a:fillRect/>
          </a:stretch>
        </p:blipFill>
        <p:spPr>
          <a:xfrm>
            <a:off x="5556671" y="0"/>
            <a:ext cx="6417708" cy="3425555"/>
          </a:xfrm>
          <a:prstGeom prst="rect">
            <a:avLst/>
          </a:prstGeom>
        </p:spPr>
      </p:pic>
      <p:pic>
        <p:nvPicPr>
          <p:cNvPr id="12" name="Picture 11">
            <a:extLst>
              <a:ext uri="{FF2B5EF4-FFF2-40B4-BE49-F238E27FC236}">
                <a16:creationId xmlns:a16="http://schemas.microsoft.com/office/drawing/2014/main" id="{FEE1B2B0-83C0-828D-51B2-7B7C45895B0F}"/>
              </a:ext>
            </a:extLst>
          </p:cNvPr>
          <p:cNvPicPr>
            <a:picLocks noChangeAspect="1"/>
          </p:cNvPicPr>
          <p:nvPr/>
        </p:nvPicPr>
        <p:blipFill>
          <a:blip r:embed="rId4"/>
          <a:stretch>
            <a:fillRect/>
          </a:stretch>
        </p:blipFill>
        <p:spPr>
          <a:xfrm>
            <a:off x="5556671" y="3425555"/>
            <a:ext cx="6361745" cy="3425555"/>
          </a:xfrm>
          <a:prstGeom prst="rect">
            <a:avLst/>
          </a:prstGeom>
        </p:spPr>
      </p:pic>
    </p:spTree>
    <p:extLst>
      <p:ext uri="{BB962C8B-B14F-4D97-AF65-F5344CB8AC3E}">
        <p14:creationId xmlns:p14="http://schemas.microsoft.com/office/powerpoint/2010/main" val="28994361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D9068-DB75-73F9-F1A1-7944DAFB6C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614E13-5F53-F754-D805-0B9D2B382F25}"/>
              </a:ext>
            </a:extLst>
          </p:cNvPr>
          <p:cNvSpPr>
            <a:spLocks noGrp="1"/>
          </p:cNvSpPr>
          <p:nvPr>
            <p:ph type="title"/>
          </p:nvPr>
        </p:nvSpPr>
        <p:spPr>
          <a:xfrm>
            <a:off x="762000" y="543334"/>
            <a:ext cx="4275667" cy="1325563"/>
          </a:xfrm>
        </p:spPr>
        <p:txBody>
          <a:bodyPr>
            <a:normAutofit/>
          </a:bodyPr>
          <a:lstStyle/>
          <a:p>
            <a:r>
              <a:rPr lang="en-US"/>
              <a:t>Improved Model:</a:t>
            </a:r>
          </a:p>
        </p:txBody>
      </p:sp>
      <p:sp>
        <p:nvSpPr>
          <p:cNvPr id="6" name="Text Placeholder 5">
            <a:extLst>
              <a:ext uri="{FF2B5EF4-FFF2-40B4-BE49-F238E27FC236}">
                <a16:creationId xmlns:a16="http://schemas.microsoft.com/office/drawing/2014/main" id="{9E297CDF-4C8E-45E4-2A06-C5A82C34245B}"/>
              </a:ext>
            </a:extLst>
          </p:cNvPr>
          <p:cNvSpPr>
            <a:spLocks noGrp="1"/>
          </p:cNvSpPr>
          <p:nvPr>
            <p:ph type="body" sz="quarter" idx="13"/>
          </p:nvPr>
        </p:nvSpPr>
        <p:spPr>
          <a:xfrm>
            <a:off x="762000" y="2417197"/>
            <a:ext cx="3894213" cy="3737541"/>
          </a:xfrm>
        </p:spPr>
        <p:txBody>
          <a:bodyPr vert="horz" lIns="91440" tIns="45720" rIns="91440" bIns="45720" rtlCol="0" anchor="t">
            <a:normAutofit/>
          </a:bodyPr>
          <a:lstStyle/>
          <a:p>
            <a:pPr marL="0" indent="0">
              <a:buNone/>
            </a:pPr>
            <a:r>
              <a:rPr lang="en-US" sz="1600">
                <a:latin typeface="Avenir Next LT Pro"/>
                <a:cs typeface="Arial"/>
              </a:rPr>
              <a:t>Using lag features, the linear model can take into account past power usage to create predictions</a:t>
            </a:r>
          </a:p>
          <a:p>
            <a:pPr marL="0" indent="0">
              <a:buNone/>
            </a:pPr>
            <a:r>
              <a:rPr lang="en-US" sz="1600">
                <a:latin typeface="Avenir Next LT Pro"/>
                <a:cs typeface="Arial"/>
              </a:rPr>
              <a:t>The two graphs displayed are predicting the same as the previous slide, but this time they have an added feature of the power usage from 14 days prior</a:t>
            </a:r>
          </a:p>
          <a:p>
            <a:pPr marL="0" indent="0">
              <a:buNone/>
            </a:pPr>
            <a:r>
              <a:rPr lang="en-US" sz="1600">
                <a:latin typeface="Avenir Next LT Pro"/>
                <a:cs typeface="Arial"/>
              </a:rPr>
              <a:t>The above graph has the highest RMSE, 278, normalized to 0.16</a:t>
            </a:r>
          </a:p>
          <a:p>
            <a:pPr marL="0" indent="0">
              <a:buNone/>
            </a:pPr>
            <a:r>
              <a:rPr lang="en-US" sz="1600">
                <a:latin typeface="Avenir Next LT Pro"/>
                <a:cs typeface="Arial"/>
              </a:rPr>
              <a:t>The below has the lowest RMSE of the base models, at 460, normalized to 0.13</a:t>
            </a:r>
            <a:endParaRPr lang="en-US" sz="1600">
              <a:latin typeface="Avenir Next LT Pro"/>
            </a:endParaRPr>
          </a:p>
        </p:txBody>
      </p:sp>
      <p:sp>
        <p:nvSpPr>
          <p:cNvPr id="3" name="Slide Number Placeholder 2">
            <a:extLst>
              <a:ext uri="{FF2B5EF4-FFF2-40B4-BE49-F238E27FC236}">
                <a16:creationId xmlns:a16="http://schemas.microsoft.com/office/drawing/2014/main" id="{C81697C0-AF5E-F275-F7C6-FF19C8B557A5}"/>
              </a:ext>
            </a:extLst>
          </p:cNvPr>
          <p:cNvSpPr>
            <a:spLocks noGrp="1"/>
          </p:cNvSpPr>
          <p:nvPr>
            <p:ph type="sldNum" sz="quarter" idx="12"/>
          </p:nvPr>
        </p:nvSpPr>
        <p:spPr/>
        <p:txBody>
          <a:bodyPr/>
          <a:lstStyle/>
          <a:p>
            <a:fld id="{B5CEABB6-07DC-46E8-9B57-56EC44A396E5}" type="slidenum">
              <a:rPr lang="en-US" smtClean="0"/>
              <a:pPr/>
              <a:t>45</a:t>
            </a:fld>
            <a:endParaRPr lang="en-US"/>
          </a:p>
        </p:txBody>
      </p:sp>
      <p:pic>
        <p:nvPicPr>
          <p:cNvPr id="5" name="Picture 4">
            <a:extLst>
              <a:ext uri="{FF2B5EF4-FFF2-40B4-BE49-F238E27FC236}">
                <a16:creationId xmlns:a16="http://schemas.microsoft.com/office/drawing/2014/main" id="{349D137D-B8F1-8A76-6BD6-A515B0FBBA47}"/>
              </a:ext>
            </a:extLst>
          </p:cNvPr>
          <p:cNvPicPr>
            <a:picLocks noChangeAspect="1"/>
          </p:cNvPicPr>
          <p:nvPr/>
        </p:nvPicPr>
        <p:blipFill>
          <a:blip r:embed="rId3"/>
          <a:stretch>
            <a:fillRect/>
          </a:stretch>
        </p:blipFill>
        <p:spPr>
          <a:xfrm>
            <a:off x="5509878" y="3444"/>
            <a:ext cx="6416651" cy="3425556"/>
          </a:xfrm>
          <a:prstGeom prst="rect">
            <a:avLst/>
          </a:prstGeom>
        </p:spPr>
      </p:pic>
      <p:pic>
        <p:nvPicPr>
          <p:cNvPr id="8" name="Picture 7">
            <a:extLst>
              <a:ext uri="{FF2B5EF4-FFF2-40B4-BE49-F238E27FC236}">
                <a16:creationId xmlns:a16="http://schemas.microsoft.com/office/drawing/2014/main" id="{7969B342-88F4-A404-157B-765700006212}"/>
              </a:ext>
            </a:extLst>
          </p:cNvPr>
          <p:cNvPicPr>
            <a:picLocks noChangeAspect="1"/>
          </p:cNvPicPr>
          <p:nvPr/>
        </p:nvPicPr>
        <p:blipFill>
          <a:blip r:embed="rId4"/>
          <a:stretch>
            <a:fillRect/>
          </a:stretch>
        </p:blipFill>
        <p:spPr>
          <a:xfrm>
            <a:off x="5509878" y="3268381"/>
            <a:ext cx="6430763" cy="3453094"/>
          </a:xfrm>
          <a:prstGeom prst="rect">
            <a:avLst/>
          </a:prstGeom>
        </p:spPr>
      </p:pic>
    </p:spTree>
    <p:extLst>
      <p:ext uri="{BB962C8B-B14F-4D97-AF65-F5344CB8AC3E}">
        <p14:creationId xmlns:p14="http://schemas.microsoft.com/office/powerpoint/2010/main" val="35053158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AEEC083-7EEF-A3AE-8724-908907D9B6A3}"/>
              </a:ext>
            </a:extLst>
          </p:cNvPr>
          <p:cNvSpPr>
            <a:spLocks noGrp="1"/>
          </p:cNvSpPr>
          <p:nvPr>
            <p:ph type="ctrTitle"/>
          </p:nvPr>
        </p:nvSpPr>
        <p:spPr>
          <a:xfrm>
            <a:off x="3570072" y="820369"/>
            <a:ext cx="8377433" cy="2608079"/>
          </a:xfrm>
        </p:spPr>
        <p:txBody>
          <a:bodyPr>
            <a:normAutofit/>
          </a:bodyPr>
          <a:lstStyle/>
          <a:p>
            <a:r>
              <a:rPr lang="en-US"/>
              <a:t>We will look at the code to fully understand the model From here</a:t>
            </a:r>
          </a:p>
        </p:txBody>
      </p:sp>
      <p:sp>
        <p:nvSpPr>
          <p:cNvPr id="4" name="Slide Number Placeholder 3" hidden="1">
            <a:extLst>
              <a:ext uri="{FF2B5EF4-FFF2-40B4-BE49-F238E27FC236}">
                <a16:creationId xmlns:a16="http://schemas.microsoft.com/office/drawing/2014/main" id="{C940EE3D-0B5A-5A63-B137-CCE34F8C2576}"/>
              </a:ext>
            </a:extLst>
          </p:cNvPr>
          <p:cNvSpPr>
            <a:spLocks noGrp="1"/>
          </p:cNvSpPr>
          <p:nvPr>
            <p:ph type="sldNum" sz="quarter" idx="4294967295"/>
          </p:nvPr>
        </p:nvSpPr>
        <p:spPr>
          <a:xfrm>
            <a:off x="11734800" y="6353175"/>
            <a:ext cx="457200" cy="365125"/>
          </a:xfrm>
        </p:spPr>
        <p:txBody>
          <a:bodyPr/>
          <a:lstStyle/>
          <a:p>
            <a:pPr>
              <a:spcAft>
                <a:spcPts val="600"/>
              </a:spcAft>
            </a:pPr>
            <a:fld id="{B5CEABB6-07DC-46E8-9B57-56EC44A396E5}" type="slidenum">
              <a:rPr lang="en-US" smtClean="0"/>
              <a:pPr>
                <a:spcAft>
                  <a:spcPts val="600"/>
                </a:spcAft>
              </a:pPr>
              <a:t>46</a:t>
            </a:fld>
            <a:endParaRPr lang="en-US"/>
          </a:p>
        </p:txBody>
      </p:sp>
    </p:spTree>
    <p:extLst>
      <p:ext uri="{BB962C8B-B14F-4D97-AF65-F5344CB8AC3E}">
        <p14:creationId xmlns:p14="http://schemas.microsoft.com/office/powerpoint/2010/main" val="8601197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2785508"/>
          </a:xfrm>
        </p:spPr>
        <p:txBody>
          <a:bodyPr>
            <a:normAutofit/>
          </a:bodyPr>
          <a:lstStyle/>
          <a:p>
            <a:r>
              <a:rPr lang="en-US"/>
              <a:t>Model Selection</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974772" y="3373686"/>
            <a:ext cx="6449785" cy="1029586"/>
          </a:xfrm>
        </p:spPr>
        <p:txBody>
          <a:bodyPr vert="horz" lIns="91440" tIns="45720" rIns="91440" bIns="45720" rtlCol="0" anchor="t">
            <a:normAutofit/>
          </a:bodyPr>
          <a:lstStyle/>
          <a:p>
            <a:endParaRPr lang="en-US"/>
          </a:p>
          <a:p>
            <a:endParaRPr lang="en-US"/>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47</a:t>
            </a:fld>
            <a:endParaRPr lang="en-US"/>
          </a:p>
        </p:txBody>
      </p:sp>
    </p:spTree>
    <p:extLst>
      <p:ext uri="{BB962C8B-B14F-4D97-AF65-F5344CB8AC3E}">
        <p14:creationId xmlns:p14="http://schemas.microsoft.com/office/powerpoint/2010/main" val="22553433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5AC24-48DE-6A50-1498-7ADF28EC9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372BE0-6B99-EDF7-5754-6A54AA203FF6}"/>
              </a:ext>
            </a:extLst>
          </p:cNvPr>
          <p:cNvSpPr>
            <a:spLocks noGrp="1"/>
          </p:cNvSpPr>
          <p:nvPr>
            <p:ph type="title"/>
          </p:nvPr>
        </p:nvSpPr>
        <p:spPr>
          <a:xfrm>
            <a:off x="762000" y="896112"/>
            <a:ext cx="10668000" cy="1325563"/>
          </a:xfrm>
        </p:spPr>
        <p:txBody>
          <a:bodyPr/>
          <a:lstStyle/>
          <a:p>
            <a:r>
              <a:rPr lang="en-US"/>
              <a:t>Evalutation and Selection</a:t>
            </a:r>
          </a:p>
        </p:txBody>
      </p:sp>
      <p:sp>
        <p:nvSpPr>
          <p:cNvPr id="6" name="Text Placeholder 5">
            <a:extLst>
              <a:ext uri="{FF2B5EF4-FFF2-40B4-BE49-F238E27FC236}">
                <a16:creationId xmlns:a16="http://schemas.microsoft.com/office/drawing/2014/main" id="{26C46807-B2F6-79EF-02A2-71C5619D65D7}"/>
              </a:ext>
            </a:extLst>
          </p:cNvPr>
          <p:cNvSpPr>
            <a:spLocks noGrp="1"/>
          </p:cNvSpPr>
          <p:nvPr>
            <p:ph type="body" sz="quarter" idx="13"/>
          </p:nvPr>
        </p:nvSpPr>
        <p:spPr>
          <a:xfrm>
            <a:off x="762000" y="2417197"/>
            <a:ext cx="7541342" cy="3737541"/>
          </a:xfrm>
        </p:spPr>
        <p:txBody>
          <a:bodyPr vert="horz" lIns="91440" tIns="45720" rIns="91440" bIns="45720" rtlCol="0" anchor="t">
            <a:normAutofit/>
          </a:bodyPr>
          <a:lstStyle/>
          <a:p>
            <a:endParaRPr lang="en-US"/>
          </a:p>
        </p:txBody>
      </p:sp>
      <p:sp>
        <p:nvSpPr>
          <p:cNvPr id="3" name="Slide Number Placeholder 2">
            <a:extLst>
              <a:ext uri="{FF2B5EF4-FFF2-40B4-BE49-F238E27FC236}">
                <a16:creationId xmlns:a16="http://schemas.microsoft.com/office/drawing/2014/main" id="{8D011ADB-A2F5-C7F9-0D2A-944FC13E4240}"/>
              </a:ext>
            </a:extLst>
          </p:cNvPr>
          <p:cNvSpPr>
            <a:spLocks noGrp="1"/>
          </p:cNvSpPr>
          <p:nvPr>
            <p:ph type="sldNum" sz="quarter" idx="12"/>
          </p:nvPr>
        </p:nvSpPr>
        <p:spPr/>
        <p:txBody>
          <a:bodyPr/>
          <a:lstStyle/>
          <a:p>
            <a:fld id="{B5CEABB6-07DC-46E8-9B57-56EC44A396E5}" type="slidenum">
              <a:rPr lang="en-US" smtClean="0"/>
              <a:pPr/>
              <a:t>48</a:t>
            </a:fld>
            <a:endParaRPr lang="en-US"/>
          </a:p>
        </p:txBody>
      </p:sp>
      <p:pic>
        <p:nvPicPr>
          <p:cNvPr id="9" name="Picture 8" descr="A black text with white text&#10;&#10;Description automatically generated">
            <a:extLst>
              <a:ext uri="{FF2B5EF4-FFF2-40B4-BE49-F238E27FC236}">
                <a16:creationId xmlns:a16="http://schemas.microsoft.com/office/drawing/2014/main" id="{C0B15AE7-B338-FF04-F36B-F36C55A373DC}"/>
              </a:ext>
            </a:extLst>
          </p:cNvPr>
          <p:cNvPicPr>
            <a:picLocks noChangeAspect="1"/>
          </p:cNvPicPr>
          <p:nvPr/>
        </p:nvPicPr>
        <p:blipFill>
          <a:blip r:embed="rId3"/>
          <a:stretch>
            <a:fillRect/>
          </a:stretch>
        </p:blipFill>
        <p:spPr>
          <a:xfrm>
            <a:off x="5701586" y="3837739"/>
            <a:ext cx="4389426" cy="2213072"/>
          </a:xfrm>
          <a:prstGeom prst="rect">
            <a:avLst/>
          </a:prstGeom>
        </p:spPr>
      </p:pic>
      <p:pic>
        <p:nvPicPr>
          <p:cNvPr id="10" name="Picture 9" descr="A black and white text with black text&#10;&#10;Description automatically generated">
            <a:extLst>
              <a:ext uri="{FF2B5EF4-FFF2-40B4-BE49-F238E27FC236}">
                <a16:creationId xmlns:a16="http://schemas.microsoft.com/office/drawing/2014/main" id="{3333B36D-E52C-D2BD-1186-C40B64A1B2D1}"/>
              </a:ext>
            </a:extLst>
          </p:cNvPr>
          <p:cNvPicPr>
            <a:picLocks noChangeAspect="1"/>
          </p:cNvPicPr>
          <p:nvPr/>
        </p:nvPicPr>
        <p:blipFill>
          <a:blip r:embed="rId4"/>
          <a:stretch>
            <a:fillRect/>
          </a:stretch>
        </p:blipFill>
        <p:spPr>
          <a:xfrm>
            <a:off x="5700130" y="1713155"/>
            <a:ext cx="4394661" cy="2132729"/>
          </a:xfrm>
          <a:prstGeom prst="rect">
            <a:avLst/>
          </a:prstGeom>
        </p:spPr>
      </p:pic>
      <p:pic>
        <p:nvPicPr>
          <p:cNvPr id="11" name="Picture 10" descr="A black and white text with numbers&#10;&#10;Description automatically generated">
            <a:extLst>
              <a:ext uri="{FF2B5EF4-FFF2-40B4-BE49-F238E27FC236}">
                <a16:creationId xmlns:a16="http://schemas.microsoft.com/office/drawing/2014/main" id="{C73565AF-04AA-60D7-280D-8B8592A948EC}"/>
              </a:ext>
            </a:extLst>
          </p:cNvPr>
          <p:cNvPicPr>
            <a:picLocks noChangeAspect="1"/>
          </p:cNvPicPr>
          <p:nvPr/>
        </p:nvPicPr>
        <p:blipFill>
          <a:blip r:embed="rId5"/>
          <a:stretch>
            <a:fillRect/>
          </a:stretch>
        </p:blipFill>
        <p:spPr>
          <a:xfrm>
            <a:off x="290840" y="3832678"/>
            <a:ext cx="5403802" cy="2234828"/>
          </a:xfrm>
          <a:prstGeom prst="rect">
            <a:avLst/>
          </a:prstGeom>
        </p:spPr>
      </p:pic>
      <p:pic>
        <p:nvPicPr>
          <p:cNvPr id="12" name="Picture 11" descr="A black and white text with black text&#10;&#10;Description automatically generated">
            <a:extLst>
              <a:ext uri="{FF2B5EF4-FFF2-40B4-BE49-F238E27FC236}">
                <a16:creationId xmlns:a16="http://schemas.microsoft.com/office/drawing/2014/main" id="{6E4E10EE-27DC-46D0-2E7B-175A8D59CF42}"/>
              </a:ext>
            </a:extLst>
          </p:cNvPr>
          <p:cNvPicPr>
            <a:picLocks noChangeAspect="1"/>
          </p:cNvPicPr>
          <p:nvPr/>
        </p:nvPicPr>
        <p:blipFill>
          <a:blip r:embed="rId6"/>
          <a:stretch>
            <a:fillRect/>
          </a:stretch>
        </p:blipFill>
        <p:spPr>
          <a:xfrm>
            <a:off x="289385" y="1713911"/>
            <a:ext cx="5409619" cy="2139798"/>
          </a:xfrm>
          <a:prstGeom prst="rect">
            <a:avLst/>
          </a:prstGeom>
        </p:spPr>
      </p:pic>
      <p:sp>
        <p:nvSpPr>
          <p:cNvPr id="13" name="TextBox 12">
            <a:extLst>
              <a:ext uri="{FF2B5EF4-FFF2-40B4-BE49-F238E27FC236}">
                <a16:creationId xmlns:a16="http://schemas.microsoft.com/office/drawing/2014/main" id="{93B3C8F3-D196-4954-B2F9-7E468ECE3215}"/>
              </a:ext>
            </a:extLst>
          </p:cNvPr>
          <p:cNvSpPr txBox="1"/>
          <p:nvPr/>
        </p:nvSpPr>
        <p:spPr>
          <a:xfrm>
            <a:off x="9483212" y="1904272"/>
            <a:ext cx="2708787" cy="1754326"/>
          </a:xfrm>
          <a:prstGeom prst="rect">
            <a:avLst/>
          </a:prstGeom>
          <a:noFill/>
        </p:spPr>
        <p:txBody>
          <a:bodyPr wrap="square" rtlCol="0">
            <a:spAutoFit/>
          </a:bodyPr>
          <a:lstStyle/>
          <a:p>
            <a:r>
              <a:rPr lang="en-US"/>
              <a:t>The barebones linear regression model, which all other models should be better than, has an average RMSE of </a:t>
            </a:r>
            <a:r>
              <a:rPr lang="en-US" b="1"/>
              <a:t>1095.2</a:t>
            </a:r>
          </a:p>
        </p:txBody>
      </p:sp>
    </p:spTree>
    <p:extLst>
      <p:ext uri="{BB962C8B-B14F-4D97-AF65-F5344CB8AC3E}">
        <p14:creationId xmlns:p14="http://schemas.microsoft.com/office/powerpoint/2010/main" val="31177053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5AC24-48DE-6A50-1498-7ADF28EC9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372BE0-6B99-EDF7-5754-6A54AA203FF6}"/>
              </a:ext>
            </a:extLst>
          </p:cNvPr>
          <p:cNvSpPr>
            <a:spLocks noGrp="1"/>
          </p:cNvSpPr>
          <p:nvPr>
            <p:ph type="title"/>
          </p:nvPr>
        </p:nvSpPr>
        <p:spPr>
          <a:xfrm>
            <a:off x="762000" y="896112"/>
            <a:ext cx="10668000" cy="1325563"/>
          </a:xfrm>
        </p:spPr>
        <p:txBody>
          <a:bodyPr/>
          <a:lstStyle/>
          <a:p>
            <a:r>
              <a:rPr lang="en-US"/>
              <a:t>Evalutation and Selection</a:t>
            </a:r>
          </a:p>
        </p:txBody>
      </p:sp>
      <p:sp>
        <p:nvSpPr>
          <p:cNvPr id="6" name="Text Placeholder 5">
            <a:extLst>
              <a:ext uri="{FF2B5EF4-FFF2-40B4-BE49-F238E27FC236}">
                <a16:creationId xmlns:a16="http://schemas.microsoft.com/office/drawing/2014/main" id="{26C46807-B2F6-79EF-02A2-71C5619D65D7}"/>
              </a:ext>
            </a:extLst>
          </p:cNvPr>
          <p:cNvSpPr>
            <a:spLocks noGrp="1"/>
          </p:cNvSpPr>
          <p:nvPr>
            <p:ph type="body" sz="quarter" idx="13"/>
          </p:nvPr>
        </p:nvSpPr>
        <p:spPr>
          <a:xfrm>
            <a:off x="762000" y="2417197"/>
            <a:ext cx="7541342" cy="3737541"/>
          </a:xfrm>
        </p:spPr>
        <p:txBody>
          <a:bodyPr vert="horz" lIns="91440" tIns="45720" rIns="91440" bIns="45720" rtlCol="0" anchor="t">
            <a:normAutofit lnSpcReduction="10000"/>
          </a:bodyPr>
          <a:lstStyle/>
          <a:p>
            <a:r>
              <a:rPr lang="en-US"/>
              <a:t>Our main evaluation criteria we used was RSME since it provided us with a clear value of far off our models predications were from the actual values. Because we each had multiple datasets that we tested on and found RSME values for each we decided to compare the average value of RSME for a clear comparison on general performance. (As seen in the previous slide)</a:t>
            </a:r>
          </a:p>
          <a:p>
            <a:r>
              <a:rPr lang="en-US"/>
              <a:t>Based on the lowest normalized average RSME value of .0965 the best performing model and the model we decided to recommended is the Holt-Winters Exponential Smoothing.</a:t>
            </a:r>
          </a:p>
          <a:p>
            <a:r>
              <a:rPr lang="en-US"/>
              <a:t>NOTE: We decided to only test SARIMA on one dataset which it performed well on, but due to </a:t>
            </a:r>
            <a:r>
              <a:rPr lang="en-US" err="1"/>
              <a:t>complexicty</a:t>
            </a:r>
            <a:r>
              <a:rPr lang="en-US"/>
              <a:t> and it not performing significantly better then already tested models we avoided using it for the final evaluation.</a:t>
            </a:r>
          </a:p>
        </p:txBody>
      </p:sp>
      <p:sp>
        <p:nvSpPr>
          <p:cNvPr id="3" name="Slide Number Placeholder 2">
            <a:extLst>
              <a:ext uri="{FF2B5EF4-FFF2-40B4-BE49-F238E27FC236}">
                <a16:creationId xmlns:a16="http://schemas.microsoft.com/office/drawing/2014/main" id="{8D011ADB-A2F5-C7F9-0D2A-944FC13E4240}"/>
              </a:ext>
            </a:extLst>
          </p:cNvPr>
          <p:cNvSpPr>
            <a:spLocks noGrp="1"/>
          </p:cNvSpPr>
          <p:nvPr>
            <p:ph type="sldNum" sz="quarter" idx="12"/>
          </p:nvPr>
        </p:nvSpPr>
        <p:spPr/>
        <p:txBody>
          <a:bodyPr/>
          <a:lstStyle/>
          <a:p>
            <a:fld id="{B5CEABB6-07DC-46E8-9B57-56EC44A396E5}" type="slidenum">
              <a:rPr lang="en-US" smtClean="0"/>
              <a:pPr/>
              <a:t>49</a:t>
            </a:fld>
            <a:endParaRPr lang="en-US"/>
          </a:p>
        </p:txBody>
      </p:sp>
    </p:spTree>
    <p:extLst>
      <p:ext uri="{BB962C8B-B14F-4D97-AF65-F5344CB8AC3E}">
        <p14:creationId xmlns:p14="http://schemas.microsoft.com/office/powerpoint/2010/main" val="2055066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371724"/>
            <a:ext cx="9817379" cy="981237"/>
          </a:xfrm>
        </p:spPr>
        <p:txBody>
          <a:bodyPr>
            <a:normAutofit/>
          </a:bodyPr>
          <a:lstStyle/>
          <a:p>
            <a:pPr algn="ctr"/>
            <a:r>
              <a:rPr lang="en-US"/>
              <a:t>Our data </a:t>
            </a:r>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5"/>
          </p:nvPr>
        </p:nvSpPr>
        <p:spPr>
          <a:xfrm>
            <a:off x="1544380" y="1352870"/>
            <a:ext cx="10132274" cy="1415380"/>
          </a:xfrm>
        </p:spPr>
        <p:txBody>
          <a:bodyPr>
            <a:normAutofit/>
          </a:bodyPr>
          <a:lstStyle/>
          <a:p>
            <a:r>
              <a:rPr lang="en-US"/>
              <a:t>We have energy usage(measured in MW) as well as time for the various regions managed by PJM.</a:t>
            </a:r>
          </a:p>
          <a:p>
            <a:r>
              <a:rPr lang="en-US"/>
              <a:t>Just from seeing the data we can ascertain a rough pattern of when and where anergy usage is highest</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5</a:t>
            </a:fld>
            <a:endParaRPr lang="en-US"/>
          </a:p>
        </p:txBody>
      </p:sp>
      <p:pic>
        <p:nvPicPr>
          <p:cNvPr id="5" name="Picture 4">
            <a:extLst>
              <a:ext uri="{FF2B5EF4-FFF2-40B4-BE49-F238E27FC236}">
                <a16:creationId xmlns:a16="http://schemas.microsoft.com/office/drawing/2014/main" id="{07712A2C-D0EA-BDF2-2C34-422700AA1976}"/>
              </a:ext>
            </a:extLst>
          </p:cNvPr>
          <p:cNvPicPr>
            <a:picLocks noChangeAspect="1"/>
          </p:cNvPicPr>
          <p:nvPr/>
        </p:nvPicPr>
        <p:blipFill>
          <a:blip r:embed="rId3"/>
          <a:stretch>
            <a:fillRect/>
          </a:stretch>
        </p:blipFill>
        <p:spPr>
          <a:xfrm>
            <a:off x="2920897" y="2939191"/>
            <a:ext cx="6357218" cy="3779519"/>
          </a:xfrm>
          <a:prstGeom prst="rect">
            <a:avLst/>
          </a:prstGeom>
        </p:spPr>
      </p:pic>
    </p:spTree>
    <p:extLst>
      <p:ext uri="{BB962C8B-B14F-4D97-AF65-F5344CB8AC3E}">
        <p14:creationId xmlns:p14="http://schemas.microsoft.com/office/powerpoint/2010/main" val="42524660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2785508"/>
          </a:xfrm>
        </p:spPr>
        <p:txBody>
          <a:bodyPr>
            <a:normAutofit/>
          </a:bodyPr>
          <a:lstStyle/>
          <a:p>
            <a:r>
              <a:rPr lang="en-US"/>
              <a:t>Future work</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974772" y="3373686"/>
            <a:ext cx="6449785" cy="1029586"/>
          </a:xfrm>
        </p:spPr>
        <p:txBody>
          <a:bodyPr vert="horz" lIns="91440" tIns="45720" rIns="91440" bIns="45720" rtlCol="0" anchor="t">
            <a:normAutofit/>
          </a:bodyPr>
          <a:lstStyle/>
          <a:p>
            <a:endParaRPr lang="en-US"/>
          </a:p>
          <a:p>
            <a:endParaRPr lang="en-US"/>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50</a:t>
            </a:fld>
            <a:endParaRPr lang="en-US"/>
          </a:p>
        </p:txBody>
      </p:sp>
    </p:spTree>
    <p:extLst>
      <p:ext uri="{BB962C8B-B14F-4D97-AF65-F5344CB8AC3E}">
        <p14:creationId xmlns:p14="http://schemas.microsoft.com/office/powerpoint/2010/main" val="969235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5AC24-48DE-6A50-1498-7ADF28EC9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372BE0-6B99-EDF7-5754-6A54AA203FF6}"/>
              </a:ext>
            </a:extLst>
          </p:cNvPr>
          <p:cNvSpPr>
            <a:spLocks noGrp="1"/>
          </p:cNvSpPr>
          <p:nvPr>
            <p:ph type="title"/>
          </p:nvPr>
        </p:nvSpPr>
        <p:spPr>
          <a:xfrm>
            <a:off x="762000" y="896112"/>
            <a:ext cx="10668000" cy="1325563"/>
          </a:xfrm>
        </p:spPr>
        <p:txBody>
          <a:bodyPr/>
          <a:lstStyle/>
          <a:p>
            <a:r>
              <a:rPr lang="en-US">
                <a:ea typeface="+mj-lt"/>
                <a:cs typeface="+mj-lt"/>
              </a:rPr>
              <a:t>Analyzing </a:t>
            </a:r>
            <a:r>
              <a:rPr lang="en-US"/>
              <a:t>the models further</a:t>
            </a:r>
          </a:p>
        </p:txBody>
      </p:sp>
      <p:sp>
        <p:nvSpPr>
          <p:cNvPr id="6" name="Text Placeholder 5">
            <a:extLst>
              <a:ext uri="{FF2B5EF4-FFF2-40B4-BE49-F238E27FC236}">
                <a16:creationId xmlns:a16="http://schemas.microsoft.com/office/drawing/2014/main" id="{26C46807-B2F6-79EF-02A2-71C5619D65D7}"/>
              </a:ext>
            </a:extLst>
          </p:cNvPr>
          <p:cNvSpPr>
            <a:spLocks noGrp="1"/>
          </p:cNvSpPr>
          <p:nvPr>
            <p:ph type="body" sz="quarter" idx="13"/>
          </p:nvPr>
        </p:nvSpPr>
        <p:spPr>
          <a:xfrm>
            <a:off x="762000" y="2220552"/>
            <a:ext cx="10671277" cy="3737541"/>
          </a:xfrm>
        </p:spPr>
        <p:txBody>
          <a:bodyPr vert="horz" lIns="91440" tIns="45720" rIns="91440" bIns="45720" rtlCol="0" anchor="t">
            <a:normAutofit/>
          </a:bodyPr>
          <a:lstStyle/>
          <a:p>
            <a:r>
              <a:rPr lang="en-US"/>
              <a:t>Right now the only criteria we used to select our model was based off RSME values to see how accurate the predictions of our models were. But do to the unique circumstances of the problem we are trying to solve many of our models offered insight into other useful information. Such Random Forests and how it can offer insight into which months consume the most energy, which hours of the day, etc. </a:t>
            </a:r>
          </a:p>
          <a:p>
            <a:r>
              <a:rPr lang="en-US"/>
              <a:t>So overall if we were to continue working on this project the biggest is finding more criteria to determine the most impactful model not only the best performing model. </a:t>
            </a:r>
          </a:p>
          <a:p>
            <a:r>
              <a:rPr lang="en-US"/>
              <a:t>Additionally, we want to make sure our data is easy to understand, we will change our models to display mean absolute percentage error instead of RMSE to determine model performance.</a:t>
            </a:r>
          </a:p>
        </p:txBody>
      </p:sp>
      <p:sp>
        <p:nvSpPr>
          <p:cNvPr id="3" name="Slide Number Placeholder 2">
            <a:extLst>
              <a:ext uri="{FF2B5EF4-FFF2-40B4-BE49-F238E27FC236}">
                <a16:creationId xmlns:a16="http://schemas.microsoft.com/office/drawing/2014/main" id="{8D011ADB-A2F5-C7F9-0D2A-944FC13E4240}"/>
              </a:ext>
            </a:extLst>
          </p:cNvPr>
          <p:cNvSpPr>
            <a:spLocks noGrp="1"/>
          </p:cNvSpPr>
          <p:nvPr>
            <p:ph type="sldNum" sz="quarter" idx="12"/>
          </p:nvPr>
        </p:nvSpPr>
        <p:spPr/>
        <p:txBody>
          <a:bodyPr/>
          <a:lstStyle/>
          <a:p>
            <a:fld id="{B5CEABB6-07DC-46E8-9B57-56EC44A396E5}" type="slidenum">
              <a:rPr lang="en-US" smtClean="0"/>
              <a:pPr/>
              <a:t>51</a:t>
            </a:fld>
            <a:endParaRPr lang="en-US"/>
          </a:p>
        </p:txBody>
      </p:sp>
    </p:spTree>
    <p:extLst>
      <p:ext uri="{BB962C8B-B14F-4D97-AF65-F5344CB8AC3E}">
        <p14:creationId xmlns:p14="http://schemas.microsoft.com/office/powerpoint/2010/main" val="42933790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2785508"/>
          </a:xfrm>
        </p:spPr>
        <p:txBody>
          <a:bodyPr>
            <a:normAutofit/>
          </a:bodyPr>
          <a:lstStyle/>
          <a:p>
            <a:r>
              <a:rPr lang="en-US"/>
              <a:t>Any Questions?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974772" y="3373686"/>
            <a:ext cx="6449785" cy="1029586"/>
          </a:xfrm>
        </p:spPr>
        <p:txBody>
          <a:bodyPr vert="horz" lIns="91440" tIns="45720" rIns="91440" bIns="45720" rtlCol="0" anchor="t">
            <a:normAutofit/>
          </a:bodyPr>
          <a:lstStyle/>
          <a:p>
            <a:endParaRPr lang="en-US"/>
          </a:p>
          <a:p>
            <a:endParaRPr lang="en-US"/>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52</a:t>
            </a:fld>
            <a:endParaRPr lang="en-US"/>
          </a:p>
        </p:txBody>
      </p:sp>
    </p:spTree>
    <p:extLst>
      <p:ext uri="{BB962C8B-B14F-4D97-AF65-F5344CB8AC3E}">
        <p14:creationId xmlns:p14="http://schemas.microsoft.com/office/powerpoint/2010/main" val="3932941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5AC24-48DE-6A50-1498-7ADF28EC9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372BE0-6B99-EDF7-5754-6A54AA203FF6}"/>
              </a:ext>
            </a:extLst>
          </p:cNvPr>
          <p:cNvSpPr>
            <a:spLocks noGrp="1"/>
          </p:cNvSpPr>
          <p:nvPr>
            <p:ph type="title"/>
          </p:nvPr>
        </p:nvSpPr>
        <p:spPr>
          <a:xfrm>
            <a:off x="762000" y="896112"/>
            <a:ext cx="10668000" cy="1325563"/>
          </a:xfrm>
        </p:spPr>
        <p:txBody>
          <a:bodyPr>
            <a:normAutofit/>
          </a:bodyPr>
          <a:lstStyle/>
          <a:p>
            <a:pPr algn="ctr"/>
            <a:r>
              <a:rPr lang="en-US" sz="4800"/>
              <a:t>Thank you!</a:t>
            </a:r>
          </a:p>
        </p:txBody>
      </p:sp>
      <p:sp>
        <p:nvSpPr>
          <p:cNvPr id="6" name="Text Placeholder 5">
            <a:extLst>
              <a:ext uri="{FF2B5EF4-FFF2-40B4-BE49-F238E27FC236}">
                <a16:creationId xmlns:a16="http://schemas.microsoft.com/office/drawing/2014/main" id="{26C46807-B2F6-79EF-02A2-71C5619D65D7}"/>
              </a:ext>
            </a:extLst>
          </p:cNvPr>
          <p:cNvSpPr>
            <a:spLocks noGrp="1"/>
          </p:cNvSpPr>
          <p:nvPr>
            <p:ph type="body" sz="quarter" idx="13"/>
          </p:nvPr>
        </p:nvSpPr>
        <p:spPr>
          <a:xfrm>
            <a:off x="762000" y="2417197"/>
            <a:ext cx="7541342" cy="3737541"/>
          </a:xfrm>
        </p:spPr>
        <p:txBody>
          <a:bodyPr/>
          <a:lstStyle/>
          <a:p>
            <a:r>
              <a:rPr lang="en-US">
                <a:hlinkClick r:id="rId3"/>
              </a:rPr>
              <a:t>Our GitHub</a:t>
            </a:r>
            <a:endParaRPr lang="en-US"/>
          </a:p>
          <a:p>
            <a:r>
              <a:rPr lang="en-US">
                <a:hlinkClick r:id="rId4"/>
              </a:rPr>
              <a:t>Our </a:t>
            </a:r>
            <a:r>
              <a:rPr lang="en-US" err="1">
                <a:hlinkClick r:id="rId4"/>
              </a:rPr>
              <a:t>Kraggle</a:t>
            </a:r>
            <a:r>
              <a:rPr lang="en-US">
                <a:hlinkClick r:id="rId4"/>
              </a:rPr>
              <a:t> dataset</a:t>
            </a:r>
            <a:endParaRPr lang="en-US"/>
          </a:p>
        </p:txBody>
      </p:sp>
      <p:sp>
        <p:nvSpPr>
          <p:cNvPr id="3" name="Slide Number Placeholder 2">
            <a:extLst>
              <a:ext uri="{FF2B5EF4-FFF2-40B4-BE49-F238E27FC236}">
                <a16:creationId xmlns:a16="http://schemas.microsoft.com/office/drawing/2014/main" id="{8D011ADB-A2F5-C7F9-0D2A-944FC13E4240}"/>
              </a:ext>
            </a:extLst>
          </p:cNvPr>
          <p:cNvSpPr>
            <a:spLocks noGrp="1"/>
          </p:cNvSpPr>
          <p:nvPr>
            <p:ph type="sldNum" sz="quarter" idx="12"/>
          </p:nvPr>
        </p:nvSpPr>
        <p:spPr/>
        <p:txBody>
          <a:bodyPr/>
          <a:lstStyle/>
          <a:p>
            <a:fld id="{B5CEABB6-07DC-46E8-9B57-56EC44A396E5}" type="slidenum">
              <a:rPr lang="en-US" smtClean="0"/>
              <a:pPr/>
              <a:t>53</a:t>
            </a:fld>
            <a:endParaRPr lang="en-US"/>
          </a:p>
        </p:txBody>
      </p:sp>
    </p:spTree>
    <p:extLst>
      <p:ext uri="{BB962C8B-B14F-4D97-AF65-F5344CB8AC3E}">
        <p14:creationId xmlns:p14="http://schemas.microsoft.com/office/powerpoint/2010/main" val="156916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6594768" cy="3445329"/>
          </a:xfrm>
        </p:spPr>
        <p:txBody>
          <a:bodyPr>
            <a:normAutofit/>
          </a:bodyPr>
          <a:lstStyle/>
          <a:p>
            <a:r>
              <a:rPr lang="en-US"/>
              <a:t>Data Preprocessing</a:t>
            </a:r>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7889768" cy="2039341"/>
          </a:xfrm>
        </p:spPr>
        <p:txBody>
          <a:bodyPr/>
          <a:lstStyle/>
          <a:p>
            <a:r>
              <a:rPr lang="en-US"/>
              <a:t>Investigating our data</a:t>
            </a:r>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7</a:t>
            </a:fld>
            <a:endParaRPr lang="en-US"/>
          </a:p>
        </p:txBody>
      </p:sp>
      <p:sp>
        <p:nvSpPr>
          <p:cNvPr id="8" name="Text Placeholder 6">
            <a:extLst>
              <a:ext uri="{FF2B5EF4-FFF2-40B4-BE49-F238E27FC236}">
                <a16:creationId xmlns:a16="http://schemas.microsoft.com/office/drawing/2014/main" id="{EE753F5B-7768-E9B7-6035-0D7F1E5BE02D}"/>
              </a:ext>
            </a:extLst>
          </p:cNvPr>
          <p:cNvSpPr txBox="1">
            <a:spLocks/>
          </p:cNvSpPr>
          <p:nvPr/>
        </p:nvSpPr>
        <p:spPr>
          <a:xfrm>
            <a:off x="3444978" y="1750474"/>
            <a:ext cx="7504341" cy="3006531"/>
          </a:xfrm>
          <a:prstGeom prst="rect">
            <a:avLst/>
          </a:prstGeom>
        </p:spPr>
        <p:txBody>
          <a:bodyPr vert="horz" lIns="91440" tIns="45720" rIns="91440" bIns="45720" rtlCol="0">
            <a:normAutofit/>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With ​different regions of the PJM joining at different times we need to put thought into what and where to draw a sample from.</a:t>
            </a:r>
          </a:p>
          <a:p>
            <a:endParaRPr lang="en-US"/>
          </a:p>
          <a:p>
            <a:endParaRPr lang="en-US"/>
          </a:p>
        </p:txBody>
      </p:sp>
      <p:pic>
        <p:nvPicPr>
          <p:cNvPr id="13" name="Picture 12">
            <a:extLst>
              <a:ext uri="{FF2B5EF4-FFF2-40B4-BE49-F238E27FC236}">
                <a16:creationId xmlns:a16="http://schemas.microsoft.com/office/drawing/2014/main" id="{92D68B95-8B11-A407-E2E7-0AC92D22476E}"/>
              </a:ext>
            </a:extLst>
          </p:cNvPr>
          <p:cNvPicPr>
            <a:picLocks noChangeAspect="1"/>
          </p:cNvPicPr>
          <p:nvPr/>
        </p:nvPicPr>
        <p:blipFill>
          <a:blip r:embed="rId3"/>
          <a:stretch>
            <a:fillRect/>
          </a:stretch>
        </p:blipFill>
        <p:spPr>
          <a:xfrm>
            <a:off x="3306432" y="2746631"/>
            <a:ext cx="8636186" cy="3332072"/>
          </a:xfrm>
          <a:prstGeom prst="rect">
            <a:avLst/>
          </a:prstGeom>
        </p:spPr>
      </p:pic>
    </p:spTree>
    <p:extLst>
      <p:ext uri="{BB962C8B-B14F-4D97-AF65-F5344CB8AC3E}">
        <p14:creationId xmlns:p14="http://schemas.microsoft.com/office/powerpoint/2010/main" val="1418789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462931" y="392903"/>
            <a:ext cx="7932900" cy="846021"/>
          </a:xfrm>
        </p:spPr>
        <p:txBody>
          <a:bodyPr/>
          <a:lstStyle/>
          <a:p>
            <a:r>
              <a:rPr lang="en-US"/>
              <a:t>Outliers In Data</a:t>
            </a:r>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8</a:t>
            </a:fld>
            <a:endParaRPr lang="en-US"/>
          </a:p>
        </p:txBody>
      </p:sp>
      <p:sp>
        <p:nvSpPr>
          <p:cNvPr id="8" name="Text Placeholder 6">
            <a:extLst>
              <a:ext uri="{FF2B5EF4-FFF2-40B4-BE49-F238E27FC236}">
                <a16:creationId xmlns:a16="http://schemas.microsoft.com/office/drawing/2014/main" id="{EE753F5B-7768-E9B7-6035-0D7F1E5BE02D}"/>
              </a:ext>
            </a:extLst>
          </p:cNvPr>
          <p:cNvSpPr txBox="1">
            <a:spLocks/>
          </p:cNvSpPr>
          <p:nvPr/>
        </p:nvSpPr>
        <p:spPr>
          <a:xfrm>
            <a:off x="3042412" y="1448549"/>
            <a:ext cx="8597020" cy="1347106"/>
          </a:xfrm>
          <a:prstGeom prst="rect">
            <a:avLst/>
          </a:prstGeom>
        </p:spPr>
        <p:txBody>
          <a:bodyPr vert="horz" lIns="91440" tIns="45720" rIns="91440" bIns="45720" rtlCol="0" anchor="t">
            <a:normAutofit/>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a:buChar char="•"/>
            </a:pPr>
            <a:r>
              <a:rPr lang="en-US">
                <a:ea typeface="+mn-lt"/>
                <a:cs typeface="+mn-lt"/>
              </a:rPr>
              <a:t>Outliers exceeding 3 standard deviations from the mean were removed.</a:t>
            </a:r>
          </a:p>
          <a:p>
            <a:pPr marL="285750" indent="-285750">
              <a:buFont typeface="Arial"/>
              <a:buChar char="•"/>
            </a:pPr>
            <a:r>
              <a:rPr lang="en-US">
                <a:ea typeface="+mn-lt"/>
                <a:cs typeface="+mn-lt"/>
              </a:rPr>
              <a:t>Duplicate timestamps were aggregated by calculating their mean values.</a:t>
            </a:r>
          </a:p>
          <a:p>
            <a:pPr marL="285750" indent="-285750">
              <a:buFont typeface="Arial"/>
              <a:buChar char="•"/>
            </a:pPr>
            <a:r>
              <a:rPr lang="en-US">
                <a:ea typeface="+mn-lt"/>
                <a:cs typeface="+mn-lt"/>
              </a:rPr>
              <a:t>Missing data (NA values) were dropped.</a:t>
            </a:r>
            <a:endParaRPr lang="en-US"/>
          </a:p>
          <a:p>
            <a:endParaRPr lang="en-US"/>
          </a:p>
          <a:p>
            <a:endParaRPr lang="en-US"/>
          </a:p>
          <a:p>
            <a:endParaRPr lang="en-US"/>
          </a:p>
        </p:txBody>
      </p:sp>
      <p:pic>
        <p:nvPicPr>
          <p:cNvPr id="3" name="Picture 2" descr="A computer screen shot of a code&#10;&#10;Description automatically generated">
            <a:extLst>
              <a:ext uri="{FF2B5EF4-FFF2-40B4-BE49-F238E27FC236}">
                <a16:creationId xmlns:a16="http://schemas.microsoft.com/office/drawing/2014/main" id="{A553DFC5-35DD-A2B3-42BF-5FB7BC7F4B71}"/>
              </a:ext>
            </a:extLst>
          </p:cNvPr>
          <p:cNvPicPr>
            <a:picLocks noChangeAspect="1"/>
          </p:cNvPicPr>
          <p:nvPr/>
        </p:nvPicPr>
        <p:blipFill>
          <a:blip r:embed="rId3"/>
          <a:stretch>
            <a:fillRect/>
          </a:stretch>
        </p:blipFill>
        <p:spPr>
          <a:xfrm>
            <a:off x="3490136" y="3432456"/>
            <a:ext cx="7703029" cy="1993241"/>
          </a:xfrm>
          <a:prstGeom prst="rect">
            <a:avLst/>
          </a:prstGeom>
        </p:spPr>
      </p:pic>
      <p:pic>
        <p:nvPicPr>
          <p:cNvPr id="4" name="Picture 3" descr="A black and blue text&#10;&#10;Description automatically generated">
            <a:extLst>
              <a:ext uri="{FF2B5EF4-FFF2-40B4-BE49-F238E27FC236}">
                <a16:creationId xmlns:a16="http://schemas.microsoft.com/office/drawing/2014/main" id="{F43C1B7B-F0A4-9657-6719-5D26B8A2FA11}"/>
              </a:ext>
            </a:extLst>
          </p:cNvPr>
          <p:cNvPicPr>
            <a:picLocks noChangeAspect="1"/>
          </p:cNvPicPr>
          <p:nvPr/>
        </p:nvPicPr>
        <p:blipFill>
          <a:blip r:embed="rId4"/>
          <a:stretch>
            <a:fillRect/>
          </a:stretch>
        </p:blipFill>
        <p:spPr>
          <a:xfrm>
            <a:off x="4567743" y="5485309"/>
            <a:ext cx="5539776" cy="1221536"/>
          </a:xfrm>
          <a:prstGeom prst="rect">
            <a:avLst/>
          </a:prstGeom>
        </p:spPr>
      </p:pic>
    </p:spTree>
    <p:extLst>
      <p:ext uri="{BB962C8B-B14F-4D97-AF65-F5344CB8AC3E}">
        <p14:creationId xmlns:p14="http://schemas.microsoft.com/office/powerpoint/2010/main" val="2547039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a:t>Challenges</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377381" y="2020529"/>
            <a:ext cx="8041846" cy="4216759"/>
          </a:xfrm>
        </p:spPr>
        <p:txBody>
          <a:bodyPr vert="horz" lIns="91440" tIns="45720" rIns="91440" bIns="45720" rtlCol="0" anchor="t">
            <a:normAutofit/>
          </a:bodyPr>
          <a:lstStyle/>
          <a:p>
            <a:r>
              <a:rPr lang="en-US"/>
              <a:t>A notable detail of the data we are working with is that the data in question is timeseries.</a:t>
            </a:r>
          </a:p>
          <a:p>
            <a:r>
              <a:rPr lang="en-US"/>
              <a:t>With this unique data type we need to utilize different methods than what we have learned previously through lectures</a:t>
            </a:r>
          </a:p>
          <a:p>
            <a:r>
              <a:rPr lang="en-US"/>
              <a:t>There are a number of unique models we can make use of that all have their pros and cons that we will have to weigh to determine which is best.</a:t>
            </a:r>
          </a:p>
          <a:p>
            <a:r>
              <a:rPr lang="en-US"/>
              <a:t>We plan on forecasting with the learning model, so there isn’t exactly a true or false value that we can look for, changing how we can look at predictive models. </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9</a:t>
            </a:fld>
            <a:endParaRPr lang="en-US"/>
          </a:p>
        </p:txBody>
      </p:sp>
    </p:spTree>
    <p:extLst>
      <p:ext uri="{BB962C8B-B14F-4D97-AF65-F5344CB8AC3E}">
        <p14:creationId xmlns:p14="http://schemas.microsoft.com/office/powerpoint/2010/main" val="1593920805"/>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c70c46bb-c2aa-4ba5-8d22-06bb502fc3fd" xsi:nil="true"/>
    <_activity xmlns="c70c46bb-c2aa-4ba5-8d22-06bb502fc3f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E89828A891A9C4BA409BE6E75843BED" ma:contentTypeVersion="8" ma:contentTypeDescription="Create a new document." ma:contentTypeScope="" ma:versionID="a5c3ca7b3f2883a9ad18ba032531a29d">
  <xsd:schema xmlns:xsd="http://www.w3.org/2001/XMLSchema" xmlns:xs="http://www.w3.org/2001/XMLSchema" xmlns:p="http://schemas.microsoft.com/office/2006/metadata/properties" xmlns:ns3="c70c46bb-c2aa-4ba5-8d22-06bb502fc3fd" targetNamespace="http://schemas.microsoft.com/office/2006/metadata/properties" ma:root="true" ma:fieldsID="260687cd340d364360baaa3c6ffcd03e" ns3:_="">
    <xsd:import namespace="c70c46bb-c2aa-4ba5-8d22-06bb502fc3f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ObjectDetectorVersions" minOccurs="0"/>
                <xsd:element ref="ns3:MediaServiceDateTaken"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0c46bb-c2aa-4ba5-8d22-06bb502fc3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_activity" ma:index="15"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c70c46bb-c2aa-4ba5-8d22-06bb502fc3f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DA22DB67-79C6-4D62-B5B9-FBF6C718413E}">
  <ds:schemaRefs>
    <ds:schemaRef ds:uri="c70c46bb-c2aa-4ba5-8d22-06bb502fc3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{507F2643-0A20-4793-9ED4-8B73707A6502}tf33968143_win32</Template>
  <Application>Microsoft Office PowerPoint</Application>
  <PresentationFormat>Widescreen</PresentationFormat>
  <Slides>53</Slides>
  <Notes>51</Notes>
  <HiddenSlides>0</HiddenSlide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Custom</vt:lpstr>
      <vt:lpstr>PJM Energy consumption</vt:lpstr>
      <vt:lpstr>Our motivation</vt:lpstr>
      <vt:lpstr>Our Method</vt:lpstr>
      <vt:lpstr>Our data</vt:lpstr>
      <vt:lpstr>Our data </vt:lpstr>
      <vt:lpstr>Data Preprocessing</vt:lpstr>
      <vt:lpstr>Investigating our data</vt:lpstr>
      <vt:lpstr>Outliers In Data</vt:lpstr>
      <vt:lpstr>Challenges</vt:lpstr>
      <vt:lpstr>Simple arma model</vt:lpstr>
      <vt:lpstr>AR:  Autoregression</vt:lpstr>
      <vt:lpstr>AR:      Autoregressive</vt:lpstr>
      <vt:lpstr>ARMA:  Moving average</vt:lpstr>
      <vt:lpstr>ARIMA:  (gradual) increase</vt:lpstr>
      <vt:lpstr>SARIMA:  Seasonality</vt:lpstr>
      <vt:lpstr>SARIMA Model</vt:lpstr>
      <vt:lpstr>AEP Hourly Mega-watt consumption</vt:lpstr>
      <vt:lpstr>AEPconsumption – Jan 2017</vt:lpstr>
      <vt:lpstr>AEP consumption – Jan 1st, 2017</vt:lpstr>
      <vt:lpstr>AEP consumption: 2004-2018</vt:lpstr>
      <vt:lpstr>AEP consumption: Jan 2017</vt:lpstr>
      <vt:lpstr>SARIMA Model - Parameter</vt:lpstr>
      <vt:lpstr>SARIMA Model</vt:lpstr>
      <vt:lpstr>SArima model prediction</vt:lpstr>
      <vt:lpstr>SArima model prediction</vt:lpstr>
      <vt:lpstr>SArima model prediction</vt:lpstr>
      <vt:lpstr>Supervised Learning Models</vt:lpstr>
      <vt:lpstr>Multiplication chain approach</vt:lpstr>
      <vt:lpstr>Multiplication chain APPROACH</vt:lpstr>
      <vt:lpstr>Multiplication chain APPROACH</vt:lpstr>
      <vt:lpstr>Multiplication chain DATA Processing</vt:lpstr>
      <vt:lpstr>Multiplication chain Multipliers</vt:lpstr>
      <vt:lpstr>Multiplication chain results</vt:lpstr>
      <vt:lpstr>Exponential Smoothing Model</vt:lpstr>
      <vt:lpstr>Holt-Winters Exponential Smoothing Holt-Winters Exponential Smoothing </vt:lpstr>
      <vt:lpstr>Analysis of holt-winters model</vt:lpstr>
      <vt:lpstr>After Hyper Tuning – exponential smoothing</vt:lpstr>
      <vt:lpstr>Information based Model</vt:lpstr>
      <vt:lpstr>Why random forest and time-based features are a good choice:</vt:lpstr>
      <vt:lpstr>Ultimate takeaway:</vt:lpstr>
      <vt:lpstr>Feature importance insights:</vt:lpstr>
      <vt:lpstr>Error based Model</vt:lpstr>
      <vt:lpstr>Advantages and disadvantages of linear regression:</vt:lpstr>
      <vt:lpstr>Baseline Model:</vt:lpstr>
      <vt:lpstr>Improved Model:</vt:lpstr>
      <vt:lpstr>We will look at the code to fully understand the model From here</vt:lpstr>
      <vt:lpstr>Model Selection</vt:lpstr>
      <vt:lpstr>Evalutation and Selection</vt:lpstr>
      <vt:lpstr>Evalutation and Selection</vt:lpstr>
      <vt:lpstr>Future work</vt:lpstr>
      <vt:lpstr>Analyzing the models further</vt:lpstr>
      <vt:lpstr>Any 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Jaylen Hill</dc:creator>
  <cp:revision>2</cp:revision>
  <dcterms:created xsi:type="dcterms:W3CDTF">2024-11-20T16:14:18Z</dcterms:created>
  <dcterms:modified xsi:type="dcterms:W3CDTF">2024-12-07T03:35:00Z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0x0101004E89828A891A9C4BA409BE6E75843BED</vt:lpwstr>
  </property>
</Properties>
</file>